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93" r:id="rId2"/>
    <p:sldId id="259" r:id="rId3"/>
    <p:sldId id="294" r:id="rId4"/>
    <p:sldId id="321" r:id="rId5"/>
    <p:sldId id="322" r:id="rId6"/>
    <p:sldId id="323" r:id="rId7"/>
    <p:sldId id="325" r:id="rId8"/>
    <p:sldId id="324" r:id="rId9"/>
    <p:sldId id="326" r:id="rId10"/>
    <p:sldId id="327" r:id="rId11"/>
    <p:sldId id="328" r:id="rId12"/>
    <p:sldId id="329" r:id="rId13"/>
    <p:sldId id="330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296" r:id="rId27"/>
    <p:sldId id="344" r:id="rId28"/>
    <p:sldId id="345" r:id="rId29"/>
    <p:sldId id="346" r:id="rId30"/>
    <p:sldId id="347" r:id="rId31"/>
    <p:sldId id="297" r:id="rId32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35"/>
    </p:embeddedFont>
    <p:embeddedFont>
      <p:font typeface="맑은 고딕" panose="020B0503020000020004" pitchFamily="34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499"/>
    <a:srgbClr val="6EA3B6"/>
    <a:srgbClr val="85B2C2"/>
    <a:srgbClr val="342A28"/>
    <a:srgbClr val="2E1707"/>
    <a:srgbClr val="BC691E"/>
    <a:srgbClr val="9B5719"/>
    <a:srgbClr val="6E3E12"/>
    <a:srgbClr val="D66A20"/>
    <a:srgbClr val="F2F2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86" autoAdjust="0"/>
    <p:restoredTop sz="94792" autoAdjust="0"/>
  </p:normalViewPr>
  <p:slideViewPr>
    <p:cSldViewPr>
      <p:cViewPr>
        <p:scale>
          <a:sx n="144" d="100"/>
          <a:sy n="144" d="100"/>
        </p:scale>
        <p:origin x="712" y="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3101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2025. 2. 7.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‹N›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2025. 2. 7.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‹N›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076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D552F-7376-346D-647F-2BDE8639E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3F1EE1-9CCA-BF3E-5A49-5652BB5DBE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80BF5C-C969-CFA1-377C-E5F932310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5D1423-DCE9-D15A-484C-4CA1C5384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72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BB795-7787-4775-F2F0-1687647A6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114D76-0D9E-B447-E089-A7DD914DC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529986-59F3-2061-3CA9-0EAF97DD9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69116-D79C-9C77-8AB1-676733735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73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2FD23-F841-8D02-9234-FFA0AEA80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D4EC87-930B-3521-1B84-3AC4DCDCE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1F2269-A4D8-5FA9-3B8D-65BEB062E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092C88-7EDA-261B-CF11-783628A3ED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148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652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6359-5962-4142-B975-AE4425338FCA}" type="datetime1">
              <a:rPr lang="it-IT" altLang="ko-KR" smtClean="0"/>
              <a:t>07/02/25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ko-KR"/>
              <a:t>Carmine Citro - Andrea Filipuzzi - Davide Santillo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5496" y="3712840"/>
            <a:ext cx="4564632" cy="151636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4744144" y="3901376"/>
            <a:ext cx="0" cy="1188000"/>
          </a:xfrm>
          <a:prstGeom prst="line">
            <a:avLst/>
          </a:prstGeom>
          <a:ln w="38100">
            <a:solidFill>
              <a:srgbClr val="6EA3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03358-A637-6142-9021-57DE4A644EB6}" type="datetime1">
              <a:rPr lang="it-IT" altLang="ko-KR" smtClean="0"/>
              <a:t>07/02/25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ko-KR"/>
              <a:t>Carmine Citro - Andrea Filipuzzi - Davide Santillo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50CDD-9F5F-F942-833B-FA83B6E75AF9}" type="datetime1">
              <a:rPr lang="it-IT" altLang="ko-KR" smtClean="0"/>
              <a:t>07/02/25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ko-KR"/>
              <a:t>Carmine Citro - Andrea Filipuzzi - Davide Santillo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379E9-C04B-484C-A866-4B45CA337418}" type="datetime1">
              <a:rPr lang="it-IT" altLang="ko-KR" smtClean="0"/>
              <a:t>07/02/25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ko-KR"/>
              <a:t>Carmine Citro - Andrea Filipuzzi - Davide Santillo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83618"/>
            <a:ext cx="829126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115616" y="111812"/>
            <a:ext cx="694111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017499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0CB801E0-E491-3445-9E62-140EA0BDC49B}" type="datetime1">
              <a:rPr lang="it-IT" altLang="ko-KR" smtClean="0"/>
              <a:t>07/02/25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r>
              <a:rPr lang="it-IT" altLang="ko-KR"/>
              <a:t>Carmine Citro - Andrea Filipuzzi - Davide Santillo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‹N›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340861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187624" y="44624"/>
            <a:ext cx="686910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017499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E07C-25EB-6B4C-9074-E8B79D2F43D5}" type="datetime1">
              <a:rPr lang="it-IT" altLang="ko-KR" smtClean="0"/>
              <a:t>07/02/25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ko-KR"/>
              <a:t>Carmine Citro - Andrea Filipuzzi - Davide Santillo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‹N›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709195" y="2348880"/>
            <a:ext cx="3881855" cy="230425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C64F9-3905-1B41-8162-93E770C63B74}" type="datetime1">
              <a:rPr lang="it-IT" altLang="ko-KR" smtClean="0"/>
              <a:t>07/02/25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altLang="ko-KR"/>
              <a:t>Carmine Citro - Andrea Filipuzzi - Davide Santillo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‹N›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hf sldNum="0" hd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7368" y="3734971"/>
            <a:ext cx="4564632" cy="1516360"/>
          </a:xfrm>
        </p:spPr>
        <p:txBody>
          <a:bodyPr/>
          <a:lstStyle/>
          <a:p>
            <a:r>
              <a:rPr lang="en-US" altLang="ko-KR" dirty="0"/>
              <a:t> PT-LINKER</a:t>
            </a:r>
            <a:endParaRPr lang="ko-KR" altLang="en-US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744144" y="3901376"/>
            <a:ext cx="0" cy="1188000"/>
          </a:xfrm>
          <a:prstGeom prst="line">
            <a:avLst/>
          </a:prstGeom>
          <a:ln w="38100">
            <a:solidFill>
              <a:srgbClr val="6EA3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398463" y="4293096"/>
            <a:ext cx="36914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Università di Salerno – Corso di </a:t>
            </a:r>
            <a:r>
              <a:rPr kumimoji="1" lang="en-US" altLang="ko-KR" sz="10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Ingegneria</a:t>
            </a: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del Software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Prof. Carmine </a:t>
            </a:r>
            <a:r>
              <a:rPr kumimoji="1" lang="en-US" altLang="ko-KR" sz="10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Gravino</a:t>
            </a:r>
            <a:endParaRPr kumimoji="1" lang="en-US" altLang="ko-KR" sz="10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1028" name="Picture 4" descr="Dipartimento di Informatica, Università di Salerno">
            <a:extLst>
              <a:ext uri="{FF2B5EF4-FFF2-40B4-BE49-F238E27FC236}">
                <a16:creationId xmlns:a16="http://schemas.microsoft.com/office/drawing/2014/main" id="{44639535-4510-7E96-EFC9-1BEC642BB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52" y="4293096"/>
            <a:ext cx="400111" cy="40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2702264-30B4-D14B-F506-9C7685E9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79236" y="4797297"/>
            <a:ext cx="3247995" cy="292079"/>
          </a:xfrm>
        </p:spPr>
        <p:txBody>
          <a:bodyPr/>
          <a:lstStyle/>
          <a:p>
            <a:r>
              <a:rPr lang="it-IT" altLang="ko-KR" dirty="0">
                <a:solidFill>
                  <a:schemeClr val="bg1"/>
                </a:solidFill>
              </a:rPr>
              <a:t>Carmine Citro - Andrea Filipuzzi - Davide Santillo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CEBFF-9DC8-038B-6E73-9A67BFA83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010A2165-1D7B-3B4F-7EAD-B5C46D8AB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1" y="1145304"/>
            <a:ext cx="8895531" cy="1131568"/>
          </a:xfrm>
        </p:spPr>
        <p:txBody>
          <a:bodyPr>
            <a:normAutofit/>
          </a:bodyPr>
          <a:lstStyle/>
          <a:p>
            <a:r>
              <a:rPr lang="en-US" altLang="ko-KR" dirty="0"/>
              <a:t>In </a:t>
            </a:r>
            <a:r>
              <a:rPr lang="en-US" altLang="ko-KR" dirty="0" err="1"/>
              <a:t>questa</a:t>
            </a:r>
            <a:r>
              <a:rPr lang="en-US" altLang="ko-KR" dirty="0"/>
              <a:t> slide, </a:t>
            </a:r>
            <a:r>
              <a:rPr lang="en-US" altLang="ko-KR" dirty="0" err="1"/>
              <a:t>vengono</a:t>
            </a:r>
            <a:r>
              <a:rPr lang="en-US" altLang="ko-KR" dirty="0"/>
              <a:t> </a:t>
            </a:r>
            <a:r>
              <a:rPr lang="en-US" altLang="ko-KR" dirty="0" err="1"/>
              <a:t>mostrati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sequence diagram,</a:t>
            </a:r>
            <a:r>
              <a:rPr lang="it-IT" altLang="ko-KR" dirty="0"/>
              <a:t> </a:t>
            </a:r>
            <a:r>
              <a:rPr lang="it-IT" dirty="0"/>
              <a:t>diagrammi UML che rappresentano il flusso di         interazione tra oggetti o componenti di un sistema nel tempo. Mostrano quali oggetti comunicano tra loro e l’ordine dei messaggi scambiati, evidenziando la sequenza temporale delle operazioni.</a:t>
            </a:r>
          </a:p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62696E-A2F9-B4FC-7303-90BF571E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Sequence Diagram</a:t>
            </a:r>
            <a:endParaRPr lang="ko-KR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12491B7-A69D-341F-B201-C6F55789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0040" y="6474203"/>
            <a:ext cx="3128763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FD59A493-2AB4-9AEE-2A29-953CDAC4D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17878"/>
            <a:ext cx="7920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rPr>
              <a:t>5</a:t>
            </a:r>
            <a:endParaRPr kumimoji="1" lang="ko-KR" altLang="ko-KR" sz="3200" b="1" dirty="0">
              <a:solidFill>
                <a:srgbClr val="017499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내용 개체 틀 36">
            <a:extLst>
              <a:ext uri="{FF2B5EF4-FFF2-40B4-BE49-F238E27FC236}">
                <a16:creationId xmlns:a16="http://schemas.microsoft.com/office/drawing/2014/main" id="{89CFD4AB-BF96-D875-F824-BB55808C0FC9}"/>
              </a:ext>
            </a:extLst>
          </p:cNvPr>
          <p:cNvSpPr txBox="1">
            <a:spLocks/>
          </p:cNvSpPr>
          <p:nvPr/>
        </p:nvSpPr>
        <p:spPr>
          <a:xfrm>
            <a:off x="15209" y="2060848"/>
            <a:ext cx="4226986" cy="342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0AB0863-11ED-DF4B-B71D-F95A2BCD9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518" y="2197145"/>
            <a:ext cx="4947765" cy="359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61397FF4-EA52-AD2B-90E8-25482DDE4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87" y="2198808"/>
            <a:ext cx="3704460" cy="429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615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A186B-2D37-164C-F1B1-003C0D584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D0B34390-F632-ABA8-CFB3-5992A7DCF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2" y="1145304"/>
            <a:ext cx="8763490" cy="699520"/>
          </a:xfrm>
        </p:spPr>
        <p:txBody>
          <a:bodyPr>
            <a:normAutofit/>
          </a:bodyPr>
          <a:lstStyle/>
          <a:p>
            <a:r>
              <a:rPr lang="en-US" altLang="ko-KR" dirty="0"/>
              <a:t>In </a:t>
            </a:r>
            <a:r>
              <a:rPr lang="en-US" altLang="ko-KR" dirty="0" err="1"/>
              <a:t>questa</a:t>
            </a:r>
            <a:r>
              <a:rPr lang="en-US" altLang="ko-KR" dirty="0"/>
              <a:t> slide, </a:t>
            </a:r>
            <a:r>
              <a:rPr lang="en-US" altLang="ko-KR" dirty="0" err="1"/>
              <a:t>viene</a:t>
            </a:r>
            <a:r>
              <a:rPr lang="en-US" altLang="ko-KR" dirty="0"/>
              <a:t> </a:t>
            </a:r>
            <a:r>
              <a:rPr lang="en-US" altLang="ko-KR" dirty="0" err="1"/>
              <a:t>mostrato</a:t>
            </a:r>
            <a:r>
              <a:rPr lang="en-US" altLang="ko-KR" dirty="0"/>
              <a:t> il class diagram,</a:t>
            </a:r>
            <a:r>
              <a:rPr lang="it-IT" altLang="ko-KR" dirty="0"/>
              <a:t> </a:t>
            </a:r>
            <a:r>
              <a:rPr lang="it-IT" dirty="0"/>
              <a:t>diagramma UML che rappresenta la struttura statica di un sistema, mostrando le classi, i loro attributi, i metodi e le relazioni tra di esse.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8B1817-F7DA-66F3-FBFB-9D5926168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Class Diagram</a:t>
            </a:r>
            <a:endParaRPr lang="ko-KR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99C3AF7-FCF1-50D6-AFCF-55F764D9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0040" y="6474203"/>
            <a:ext cx="3128763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3F9EF316-F200-ED32-D35D-EB3F9B5CF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17878"/>
            <a:ext cx="7920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rPr>
              <a:t>6</a:t>
            </a:r>
            <a:endParaRPr kumimoji="1" lang="ko-KR" altLang="ko-KR" sz="3200" b="1" dirty="0">
              <a:solidFill>
                <a:srgbClr val="017499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F5A263B5-2C20-A109-7B35-30EE2DC50080}"/>
              </a:ext>
            </a:extLst>
          </p:cNvPr>
          <p:cNvSpPr txBox="1">
            <a:spLocks/>
          </p:cNvSpPr>
          <p:nvPr/>
        </p:nvSpPr>
        <p:spPr>
          <a:xfrm>
            <a:off x="4414421" y="1135189"/>
            <a:ext cx="4226986" cy="342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813E9C1-DBBA-FBE2-3F11-B6B9B95D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89" y="1785356"/>
            <a:ext cx="5921821" cy="464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846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2EF17-5B5E-A4BD-57DF-32DCB76EE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0C60E445-3484-60B9-DDCD-05438CF5C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1" y="1145304"/>
            <a:ext cx="8763491" cy="69952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In </a:t>
            </a:r>
            <a:r>
              <a:rPr lang="en-US" altLang="ko-KR" dirty="0" err="1"/>
              <a:t>questa</a:t>
            </a:r>
            <a:r>
              <a:rPr lang="en-US" altLang="ko-KR" dirty="0"/>
              <a:t> slide, </a:t>
            </a:r>
            <a:r>
              <a:rPr lang="en-US" altLang="ko-KR" dirty="0" err="1"/>
              <a:t>vengono</a:t>
            </a:r>
            <a:r>
              <a:rPr lang="en-US" altLang="ko-KR" dirty="0"/>
              <a:t> </a:t>
            </a:r>
            <a:r>
              <a:rPr lang="en-US" altLang="ko-KR" dirty="0" err="1"/>
              <a:t>mostrati</a:t>
            </a:r>
            <a:r>
              <a:rPr lang="en-US" altLang="ko-KR" dirty="0"/>
              <a:t> </a:t>
            </a:r>
            <a:r>
              <a:rPr lang="en-US" altLang="ko-KR" dirty="0" err="1"/>
              <a:t>gli</a:t>
            </a:r>
            <a:r>
              <a:rPr lang="en-US" altLang="ko-KR" dirty="0"/>
              <a:t> activity diagram,</a:t>
            </a:r>
            <a:r>
              <a:rPr lang="it-IT" altLang="ko-KR" dirty="0"/>
              <a:t> </a:t>
            </a:r>
            <a:r>
              <a:rPr lang="it-IT" dirty="0"/>
              <a:t>diagrammi UML che rappresentano il flusso di controllo e la sequenza delle operazioni in un processo o sistema. Descrivono la logica di esecuzione di un algoritmo, un caso d’uso o un flusso di lavoro.</a:t>
            </a:r>
          </a:p>
          <a:p>
            <a:endParaRPr lang="it-IT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EAFEF69-7C5C-A23E-F91E-3B2334D1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Activity Diagram</a:t>
            </a:r>
            <a:endParaRPr lang="ko-KR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8E35F46-5CE1-718D-0EC5-31352DA98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0040" y="6474203"/>
            <a:ext cx="3128763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3046F6DB-253D-EBAE-DD85-B1E65C8C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17878"/>
            <a:ext cx="7920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rPr>
              <a:t>7</a:t>
            </a:r>
            <a:endParaRPr kumimoji="1" lang="ko-KR" altLang="ko-KR" sz="3200" b="1" dirty="0">
              <a:solidFill>
                <a:srgbClr val="017499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37189B28-7C6F-1FCB-FA3C-6ACEB1AA4C19}"/>
              </a:ext>
            </a:extLst>
          </p:cNvPr>
          <p:cNvSpPr txBox="1">
            <a:spLocks/>
          </p:cNvSpPr>
          <p:nvPr/>
        </p:nvSpPr>
        <p:spPr>
          <a:xfrm>
            <a:off x="4414421" y="1135189"/>
            <a:ext cx="4226986" cy="342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CE87BB6-21E7-3BE0-6512-17A4C767F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2" y="2082758"/>
            <a:ext cx="5220168" cy="403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09056F32-F817-E9D8-7604-0FB6CABBA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976961"/>
            <a:ext cx="3438530" cy="436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653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3F692-15E7-BFC6-0F5D-0684D9A70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351D2A90-9F83-73E2-BC29-F4FEE6310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1" y="1145304"/>
            <a:ext cx="8907507" cy="69952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In </a:t>
            </a:r>
            <a:r>
              <a:rPr lang="en-US" altLang="ko-KR" dirty="0" err="1"/>
              <a:t>questa</a:t>
            </a:r>
            <a:r>
              <a:rPr lang="en-US" altLang="ko-KR" dirty="0"/>
              <a:t> slide, </a:t>
            </a:r>
            <a:r>
              <a:rPr lang="en-US" altLang="ko-KR" dirty="0" err="1"/>
              <a:t>vengono</a:t>
            </a:r>
            <a:r>
              <a:rPr lang="en-US" altLang="ko-KR" dirty="0"/>
              <a:t> </a:t>
            </a:r>
            <a:r>
              <a:rPr lang="en-US" altLang="ko-KR" dirty="0" err="1"/>
              <a:t>mostrati</a:t>
            </a:r>
            <a:r>
              <a:rPr lang="en-US" altLang="ko-KR" dirty="0"/>
              <a:t> </a:t>
            </a:r>
            <a:r>
              <a:rPr lang="en-US" altLang="ko-KR" dirty="0" err="1"/>
              <a:t>gli</a:t>
            </a:r>
            <a:r>
              <a:rPr lang="en-US" altLang="ko-KR" dirty="0"/>
              <a:t> </a:t>
            </a:r>
            <a:r>
              <a:rPr lang="en-US" altLang="ko-KR" dirty="0" err="1"/>
              <a:t>statechart</a:t>
            </a:r>
            <a:r>
              <a:rPr lang="en-US" altLang="ko-KR" dirty="0"/>
              <a:t> diagram,</a:t>
            </a:r>
            <a:r>
              <a:rPr lang="it-IT" dirty="0"/>
              <a:t> diagrammi UML che rappresentano i diversi stati di un oggetto nel tempo e le transizioni che avvengono tra questi stati in risposta a eventi.</a:t>
            </a:r>
          </a:p>
          <a:p>
            <a:r>
              <a:rPr lang="it-IT" altLang="ko-KR" dirty="0"/>
              <a:t> </a:t>
            </a:r>
            <a:endParaRPr lang="it-IT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99B7DD-83DB-1122-CA16-7F0751176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StateChart</a:t>
            </a:r>
            <a:r>
              <a:rPr lang="en-US" altLang="ko-KR" dirty="0"/>
              <a:t> Diagram</a:t>
            </a:r>
            <a:endParaRPr lang="ko-KR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0825618-E201-078E-D34A-CEF59156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0040" y="6474203"/>
            <a:ext cx="3128763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50CC8421-5D07-D76D-1768-382073F16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17878"/>
            <a:ext cx="7920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rPr>
              <a:t>8</a:t>
            </a:r>
            <a:endParaRPr kumimoji="1" lang="ko-KR" altLang="ko-KR" sz="3200" b="1" dirty="0">
              <a:solidFill>
                <a:srgbClr val="017499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3FB73726-BB89-C2B4-8F1D-E5CAE6223788}"/>
              </a:ext>
            </a:extLst>
          </p:cNvPr>
          <p:cNvSpPr txBox="1">
            <a:spLocks/>
          </p:cNvSpPr>
          <p:nvPr/>
        </p:nvSpPr>
        <p:spPr>
          <a:xfrm>
            <a:off x="4414421" y="1135189"/>
            <a:ext cx="4226986" cy="342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68E4A2E9-9085-0460-F206-DC4604030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037589"/>
            <a:ext cx="5998154" cy="243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03D89AE2-2208-CC28-14C5-6D94DFB61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801"/>
            <a:ext cx="5724128" cy="240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907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16C1A-3723-6C66-DFF1-847A70340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>
            <a:extLst>
              <a:ext uri="{FF2B5EF4-FFF2-40B4-BE49-F238E27FC236}">
                <a16:creationId xmlns:a16="http://schemas.microsoft.com/office/drawing/2014/main" id="{278C144F-6F5F-241E-7977-107A68090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3284984"/>
            <a:ext cx="2995450" cy="1236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it-IT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Specifica Design Goals</a:t>
            </a:r>
            <a:r>
              <a:rPr kumimoji="1" lang="ko-KR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Trade-Off</a:t>
            </a:r>
          </a:p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Architettura</a:t>
            </a: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di Sistema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4B5B874-A647-075F-0A3C-DF7EF1A35113}"/>
              </a:ext>
            </a:extLst>
          </p:cNvPr>
          <p:cNvGrpSpPr/>
          <p:nvPr/>
        </p:nvGrpSpPr>
        <p:grpSpPr>
          <a:xfrm>
            <a:off x="1152734" y="2068789"/>
            <a:ext cx="2808312" cy="1216195"/>
            <a:chOff x="975082" y="1241857"/>
            <a:chExt cx="2808312" cy="1216195"/>
          </a:xfrm>
        </p:grpSpPr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655B6C52-7BE8-6A94-F938-6DC0F0E512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082" y="1817921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SDD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A782A2D-232B-3951-BB84-AAE6D634A574}"/>
                </a:ext>
              </a:extLst>
            </p:cNvPr>
            <p:cNvSpPr/>
            <p:nvPr/>
          </p:nvSpPr>
          <p:spPr>
            <a:xfrm>
              <a:off x="1042526" y="2211831"/>
              <a:ext cx="26734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6" name="Text Box 4">
              <a:extLst>
                <a:ext uri="{FF2B5EF4-FFF2-40B4-BE49-F238E27FC236}">
                  <a16:creationId xmlns:a16="http://schemas.microsoft.com/office/drawing/2014/main" id="{95CACCC0-D02F-E105-9E83-ECC1A0CA2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2710" y="1241857"/>
              <a:ext cx="393056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017499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2</a:t>
              </a:r>
              <a:endParaRPr kumimoji="1" lang="ko-KR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CC7663-C776-8B83-9EDF-7BF142D11841}"/>
              </a:ext>
            </a:extLst>
          </p:cNvPr>
          <p:cNvCxnSpPr/>
          <p:nvPr/>
        </p:nvCxnSpPr>
        <p:spPr>
          <a:xfrm rot="16200000">
            <a:off x="2541333" y="2667290"/>
            <a:ext cx="0" cy="1188000"/>
          </a:xfrm>
          <a:prstGeom prst="line">
            <a:avLst/>
          </a:prstGeom>
          <a:ln w="38100">
            <a:solidFill>
              <a:srgbClr val="6EA3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C6A1032-F0AC-9DD9-40C1-23E1B423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3175992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646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0E410-B041-390A-1468-243AA5536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14027441-B166-762B-87E2-E1492B5F7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1" y="1145304"/>
            <a:ext cx="4947067" cy="4875984"/>
          </a:xfrm>
        </p:spPr>
        <p:txBody>
          <a:bodyPr>
            <a:normAutofit/>
          </a:bodyPr>
          <a:lstStyle/>
          <a:p>
            <a:r>
              <a:rPr lang="it-IT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Nella presente sezione si andranno a presentare i Design Goals, ovvero le caratteristiche principale che devono essere perseguite durante lo sviluppo per garantire    che il sistema soddisfi i requisiti funzionali e non          funzionali. I Design Goals sono stati suddivisi nelle      seguenti categorie: </a:t>
            </a:r>
          </a:p>
          <a:p>
            <a:r>
              <a:rPr lang="it-IT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• Performance </a:t>
            </a:r>
          </a:p>
          <a:p>
            <a:r>
              <a:rPr lang="it-IT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• </a:t>
            </a:r>
            <a:r>
              <a:rPr lang="it-IT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Dependability</a:t>
            </a:r>
            <a:r>
              <a:rPr lang="it-IT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</a:p>
          <a:p>
            <a:r>
              <a:rPr lang="it-IT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• </a:t>
            </a:r>
            <a:r>
              <a:rPr lang="it-IT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Maintenance</a:t>
            </a:r>
            <a:r>
              <a:rPr lang="it-IT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</a:t>
            </a:r>
          </a:p>
          <a:p>
            <a:r>
              <a:rPr lang="it-IT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• End User </a:t>
            </a:r>
          </a:p>
          <a:p>
            <a:endParaRPr lang="it-IT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it-IT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Ciasciun</a:t>
            </a:r>
            <a:r>
              <a:rPr lang="it-IT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Design Goals è descritto da: </a:t>
            </a:r>
          </a:p>
          <a:p>
            <a:r>
              <a:rPr lang="it-IT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• Rank </a:t>
            </a:r>
          </a:p>
          <a:p>
            <a:r>
              <a:rPr lang="it-IT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• ID Design Goal </a:t>
            </a:r>
          </a:p>
          <a:p>
            <a:r>
              <a:rPr lang="it-IT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• Descrizione </a:t>
            </a:r>
          </a:p>
          <a:p>
            <a:r>
              <a:rPr lang="it-IT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• Categoria </a:t>
            </a:r>
          </a:p>
          <a:p>
            <a:r>
              <a:rPr lang="it-IT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• RNF di origine</a:t>
            </a:r>
          </a:p>
          <a:p>
            <a:endParaRPr lang="it-IT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1EA2C2-5F3F-6F33-10E6-F6A7D105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Specifica</a:t>
            </a:r>
            <a:r>
              <a:rPr lang="en-US" altLang="ko-KR" dirty="0"/>
              <a:t> Desing Goals</a:t>
            </a:r>
            <a:endParaRPr lang="ko-KR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D7691D6-1ADB-D8DC-4EAD-330310773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0040" y="6474203"/>
            <a:ext cx="3128763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BAE66E3A-D510-3294-355F-CD76FAC34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17878"/>
            <a:ext cx="7920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rPr>
              <a:t>1</a:t>
            </a:r>
            <a:endParaRPr kumimoji="1" lang="ko-KR" altLang="ko-KR" sz="3200" b="1" dirty="0">
              <a:solidFill>
                <a:srgbClr val="017499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3BFA0109-B654-10B8-AC32-8B12E73B80C9}"/>
              </a:ext>
            </a:extLst>
          </p:cNvPr>
          <p:cNvSpPr txBox="1">
            <a:spLocks/>
          </p:cNvSpPr>
          <p:nvPr/>
        </p:nvSpPr>
        <p:spPr>
          <a:xfrm>
            <a:off x="4414421" y="1135189"/>
            <a:ext cx="4226986" cy="342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1BB1AADC-284C-B0F5-E4ED-BE34A91B7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45304"/>
            <a:ext cx="3869868" cy="499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023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F25AF-506B-06F1-4097-4280587F0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7D8B9E66-B536-B77C-AD35-5C9F9D22C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394513"/>
            <a:ext cx="8835499" cy="1856209"/>
          </a:xfrm>
        </p:spPr>
        <p:txBody>
          <a:bodyPr>
            <a:normAutofit/>
          </a:bodyPr>
          <a:lstStyle/>
          <a:p>
            <a:r>
              <a:rPr lang="it-IT" dirty="0"/>
              <a:t>I trade-off sono un compromesso tra due o più aspetti contrastanti di un sistema o di una decisione. In un contesto ingegneristico, economico o gestionale, significa bilanciare vantaggi e svantaggi per             ottimizzare il risultato in base agli obiettivi e ai vincoli disponibili.</a:t>
            </a:r>
          </a:p>
          <a:p>
            <a:endParaRPr lang="it-IT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9084F5-40A1-C5D1-C7E0-BEA915AE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Trade-Off</a:t>
            </a:r>
            <a:endParaRPr lang="ko-KR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536DCDB-3D98-4107-F983-6F19B3B6E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0040" y="6474203"/>
            <a:ext cx="3128763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660E850-68B0-D68D-A39E-6575160C7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17878"/>
            <a:ext cx="7920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rPr>
              <a:t>2</a:t>
            </a:r>
            <a:endParaRPr kumimoji="1" lang="ko-KR" altLang="ko-KR" sz="3200" b="1" dirty="0">
              <a:solidFill>
                <a:srgbClr val="017499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1968455B-E80F-8F2E-43BE-CDCD0B7C81D1}"/>
              </a:ext>
            </a:extLst>
          </p:cNvPr>
          <p:cNvSpPr txBox="1">
            <a:spLocks/>
          </p:cNvSpPr>
          <p:nvPr/>
        </p:nvSpPr>
        <p:spPr>
          <a:xfrm>
            <a:off x="4414421" y="1135189"/>
            <a:ext cx="4226986" cy="342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D07D1211-4C45-2F1E-EEAA-75DC9966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686" y="3477532"/>
            <a:ext cx="5681469" cy="252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695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E8BEA-1469-6E90-DBE2-29CF6B196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BD5A5DDF-6096-BC75-F3CF-53D5BF055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1" y="1145304"/>
            <a:ext cx="8835499" cy="1856209"/>
          </a:xfrm>
        </p:spPr>
        <p:txBody>
          <a:bodyPr>
            <a:normAutofit lnSpcReduction="10000"/>
          </a:bodyPr>
          <a:lstStyle/>
          <a:p>
            <a:r>
              <a:rPr lang="it-IT" b="0" dirty="0">
                <a:solidFill>
                  <a:srgbClr val="000000"/>
                </a:solidFill>
                <a:effectLst/>
              </a:rPr>
              <a:t>Il sistema proposto è basato sullo stile architetturale Three </a:t>
            </a:r>
            <a:r>
              <a:rPr lang="it-IT" b="0" dirty="0" err="1">
                <a:solidFill>
                  <a:srgbClr val="000000"/>
                </a:solidFill>
                <a:effectLst/>
              </a:rPr>
              <a:t>Tier</a:t>
            </a:r>
            <a:r>
              <a:rPr lang="it-IT" b="0" dirty="0">
                <a:solidFill>
                  <a:srgbClr val="000000"/>
                </a:solidFill>
                <a:effectLst/>
              </a:rPr>
              <a:t>. Il motivo della presente scelta è che tale architettura è perfetta per lo sviluppo di web </a:t>
            </a:r>
            <a:r>
              <a:rPr lang="it-IT" b="0" dirty="0" err="1">
                <a:solidFill>
                  <a:srgbClr val="000000"/>
                </a:solidFill>
                <a:effectLst/>
              </a:rPr>
              <a:t>application</a:t>
            </a:r>
            <a:r>
              <a:rPr lang="it-IT" b="0" dirty="0">
                <a:solidFill>
                  <a:srgbClr val="000000"/>
                </a:solidFill>
                <a:effectLst/>
              </a:rPr>
              <a:t> come il nostro sistema, poiché la                   separazione della logica di presentazione da quella di elaborazione, migliora una serie di qualità, tra  le quali: </a:t>
            </a:r>
          </a:p>
          <a:p>
            <a:r>
              <a:rPr lang="it-IT" b="0" dirty="0">
                <a:solidFill>
                  <a:srgbClr val="000000"/>
                </a:solidFill>
                <a:effectLst/>
              </a:rPr>
              <a:t>• Leggibilità </a:t>
            </a:r>
          </a:p>
          <a:p>
            <a:r>
              <a:rPr lang="it-IT" b="0" dirty="0">
                <a:solidFill>
                  <a:srgbClr val="000000"/>
                </a:solidFill>
                <a:effectLst/>
              </a:rPr>
              <a:t>• Manutenzione </a:t>
            </a:r>
          </a:p>
          <a:p>
            <a:r>
              <a:rPr lang="it-IT" b="0" dirty="0">
                <a:solidFill>
                  <a:srgbClr val="000000"/>
                </a:solidFill>
                <a:effectLst/>
              </a:rPr>
              <a:t>• Riuso</a:t>
            </a:r>
          </a:p>
          <a:p>
            <a:endParaRPr lang="it-IT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052504-33F5-0866-9655-48F0CB02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Architettura</a:t>
            </a:r>
            <a:r>
              <a:rPr lang="en-US" altLang="ko-KR" dirty="0"/>
              <a:t> di Sistema</a:t>
            </a:r>
            <a:endParaRPr lang="ko-KR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AE6902E-ED26-1C00-BCD8-05ECC8A85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0040" y="6474203"/>
            <a:ext cx="3128763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3AF2875B-4970-744E-8213-BF42602AF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17878"/>
            <a:ext cx="7920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rPr>
              <a:t>3</a:t>
            </a:r>
            <a:endParaRPr kumimoji="1" lang="ko-KR" altLang="ko-KR" sz="3200" b="1" dirty="0">
              <a:solidFill>
                <a:srgbClr val="017499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53B67B63-9D0E-D5D9-9A59-FFDDCE2ABF2E}"/>
              </a:ext>
            </a:extLst>
          </p:cNvPr>
          <p:cNvSpPr txBox="1">
            <a:spLocks/>
          </p:cNvSpPr>
          <p:nvPr/>
        </p:nvSpPr>
        <p:spPr>
          <a:xfrm>
            <a:off x="4414421" y="1135189"/>
            <a:ext cx="4226986" cy="342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48337C63-E9E1-0E00-8463-050593657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008310"/>
            <a:ext cx="6891283" cy="447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068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00AC6-1ABE-80EB-9100-F6FE3F288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817D2C60-5286-501B-0B9E-18A55A1B3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1" y="1145304"/>
            <a:ext cx="2793059" cy="5164016"/>
          </a:xfrm>
        </p:spPr>
        <p:txBody>
          <a:bodyPr>
            <a:normAutofit/>
          </a:bodyPr>
          <a:lstStyle/>
          <a:p>
            <a:pPr marL="0" indent="0" algn="l" fontAlgn="base"/>
            <a:r>
              <a:rPr lang="it-IT" b="0" dirty="0">
                <a:solidFill>
                  <a:srgbClr val="000000"/>
                </a:solidFill>
                <a:effectLst/>
              </a:rPr>
              <a:t>I sottosistemi individuati sono: </a:t>
            </a:r>
          </a:p>
          <a:p>
            <a:pPr marL="0" indent="0" algn="l" fontAlgn="base"/>
            <a:r>
              <a:rPr lang="it-IT" b="0" dirty="0">
                <a:solidFill>
                  <a:srgbClr val="000000"/>
                </a:solidFill>
                <a:effectLst/>
              </a:rPr>
              <a:t>• Registrazione </a:t>
            </a:r>
          </a:p>
          <a:p>
            <a:pPr marL="0" indent="0" algn="l" fontAlgn="base"/>
            <a:r>
              <a:rPr lang="it-IT" b="0" dirty="0">
                <a:solidFill>
                  <a:srgbClr val="000000"/>
                </a:solidFill>
                <a:effectLst/>
              </a:rPr>
              <a:t>• Autenticazione </a:t>
            </a:r>
          </a:p>
          <a:p>
            <a:pPr marL="0" indent="0" algn="l" fontAlgn="base"/>
            <a:r>
              <a:rPr lang="it-IT" b="0" dirty="0">
                <a:solidFill>
                  <a:srgbClr val="000000"/>
                </a:solidFill>
                <a:effectLst/>
              </a:rPr>
              <a:t>• Pagamento </a:t>
            </a:r>
          </a:p>
          <a:p>
            <a:pPr marL="0" indent="0" algn="l" fontAlgn="base"/>
            <a:r>
              <a:rPr lang="it-IT" b="0" dirty="0">
                <a:solidFill>
                  <a:srgbClr val="000000"/>
                </a:solidFill>
                <a:effectLst/>
              </a:rPr>
              <a:t>• Recensione </a:t>
            </a:r>
          </a:p>
          <a:p>
            <a:pPr marL="0" indent="0" algn="l" fontAlgn="base"/>
            <a:r>
              <a:rPr lang="it-IT" b="0" dirty="0">
                <a:solidFill>
                  <a:srgbClr val="000000"/>
                </a:solidFill>
                <a:effectLst/>
              </a:rPr>
              <a:t>• Scheda </a:t>
            </a:r>
          </a:p>
          <a:p>
            <a:pPr marL="0" indent="0" algn="l" fontAlgn="base"/>
            <a:r>
              <a:rPr lang="it-IT" b="0" dirty="0">
                <a:solidFill>
                  <a:srgbClr val="000000"/>
                </a:solidFill>
                <a:effectLst/>
              </a:rPr>
              <a:t>• Dieta </a:t>
            </a:r>
          </a:p>
          <a:p>
            <a:pPr marL="0" indent="0" algn="l" fontAlgn="base"/>
            <a:r>
              <a:rPr lang="it-IT" b="0" dirty="0">
                <a:solidFill>
                  <a:srgbClr val="000000"/>
                </a:solidFill>
                <a:effectLst/>
              </a:rPr>
              <a:t>• Chat </a:t>
            </a:r>
          </a:p>
          <a:p>
            <a:pPr marL="0" indent="0" algn="l" fontAlgn="base"/>
            <a:r>
              <a:rPr lang="it-IT" b="0" dirty="0">
                <a:solidFill>
                  <a:srgbClr val="000000"/>
                </a:solidFill>
                <a:effectLst/>
              </a:rPr>
              <a:t>• Progressi </a:t>
            </a:r>
          </a:p>
          <a:p>
            <a:pPr marL="0" indent="0" algn="l" fontAlgn="base"/>
            <a:r>
              <a:rPr lang="it-IT" b="0" dirty="0">
                <a:solidFill>
                  <a:srgbClr val="000000"/>
                </a:solidFill>
                <a:effectLst/>
              </a:rPr>
              <a:t>• Storage </a:t>
            </a:r>
          </a:p>
          <a:p>
            <a:pPr marL="0" indent="0" algn="l" fontAlgn="base"/>
            <a:r>
              <a:rPr lang="it-IT" b="0" dirty="0">
                <a:solidFill>
                  <a:srgbClr val="000000"/>
                </a:solidFill>
                <a:effectLst/>
              </a:rPr>
              <a:t>• Database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C7DE83B-8863-88EB-AD27-73B85D8E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Architettura</a:t>
            </a:r>
            <a:r>
              <a:rPr lang="en-US" altLang="ko-KR" dirty="0"/>
              <a:t> di Sistema - </a:t>
            </a:r>
            <a:r>
              <a:rPr lang="en-US" altLang="ko-KR" dirty="0" err="1"/>
              <a:t>Sottosistemi</a:t>
            </a:r>
            <a:endParaRPr lang="ko-KR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F8F5358-A3CD-2681-20AA-6FD881AC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0040" y="6474203"/>
            <a:ext cx="3128763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E8E24D59-F2AE-A873-4A79-0B4677655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17878"/>
            <a:ext cx="7920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rPr>
              <a:t>3.1</a:t>
            </a:r>
            <a:endParaRPr kumimoji="1" lang="ko-KR" altLang="ko-KR" sz="3200" b="1" dirty="0">
              <a:solidFill>
                <a:srgbClr val="017499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A2C3BDF3-786B-5FCA-7823-03ED34353D53}"/>
              </a:ext>
            </a:extLst>
          </p:cNvPr>
          <p:cNvSpPr txBox="1">
            <a:spLocks/>
          </p:cNvSpPr>
          <p:nvPr/>
        </p:nvSpPr>
        <p:spPr>
          <a:xfrm>
            <a:off x="4414421" y="1135189"/>
            <a:ext cx="4226986" cy="342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87A164F6-8F21-9AE7-73FF-21C2C287A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65" y="1477840"/>
            <a:ext cx="6768554" cy="493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503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C6827-D64F-11C7-C00F-DA605390C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>
            <a:extLst>
              <a:ext uri="{FF2B5EF4-FFF2-40B4-BE49-F238E27FC236}">
                <a16:creationId xmlns:a16="http://schemas.microsoft.com/office/drawing/2014/main" id="{44AEF94B-2A2F-DB12-FD1A-48869A318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3284984"/>
            <a:ext cx="2995450" cy="436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it-IT" altLang="ko-KR" sz="13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Desing</a:t>
            </a:r>
            <a:r>
              <a:rPr kumimoji="1" lang="it-IT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Pattern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D22EC6-4B44-8A20-DA94-277BCAB6AB4A}"/>
              </a:ext>
            </a:extLst>
          </p:cNvPr>
          <p:cNvGrpSpPr/>
          <p:nvPr/>
        </p:nvGrpSpPr>
        <p:grpSpPr>
          <a:xfrm>
            <a:off x="1152734" y="2068789"/>
            <a:ext cx="2808312" cy="1216195"/>
            <a:chOff x="975082" y="1241857"/>
            <a:chExt cx="2808312" cy="1216195"/>
          </a:xfrm>
        </p:grpSpPr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05126394-5D8D-77C7-A066-5FDDBAD2A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082" y="1817921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Cenni</a:t>
              </a:r>
              <a:r>
                <a:rPr kumimoji="1" lang="en-US" altLang="ko-KR" sz="24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di ODD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979EA74-FCF7-31EB-B329-5BD4C0D264F7}"/>
                </a:ext>
              </a:extLst>
            </p:cNvPr>
            <p:cNvSpPr/>
            <p:nvPr/>
          </p:nvSpPr>
          <p:spPr>
            <a:xfrm>
              <a:off x="1042526" y="2211831"/>
              <a:ext cx="26734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6" name="Text Box 4">
              <a:extLst>
                <a:ext uri="{FF2B5EF4-FFF2-40B4-BE49-F238E27FC236}">
                  <a16:creationId xmlns:a16="http://schemas.microsoft.com/office/drawing/2014/main" id="{2258EA5D-DB31-3BD2-5E12-97A2F0AF73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2710" y="1241857"/>
              <a:ext cx="393056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017499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3</a:t>
              </a:r>
              <a:endParaRPr kumimoji="1" lang="ko-KR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D6378AE-4114-3FA3-B73A-10247F6D9EB2}"/>
              </a:ext>
            </a:extLst>
          </p:cNvPr>
          <p:cNvCxnSpPr/>
          <p:nvPr/>
        </p:nvCxnSpPr>
        <p:spPr>
          <a:xfrm rot="16200000">
            <a:off x="2541333" y="2667290"/>
            <a:ext cx="0" cy="1188000"/>
          </a:xfrm>
          <a:prstGeom prst="line">
            <a:avLst/>
          </a:prstGeom>
          <a:ln w="38100">
            <a:solidFill>
              <a:srgbClr val="6EA3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94718A6-72CC-8E16-D3FA-B7CD7D8B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3175992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017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99670" y="522489"/>
            <a:ext cx="22281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ko-KR" sz="3000" b="1" dirty="0">
                <a:solidFill>
                  <a:srgbClr val="017499"/>
                </a:solidFill>
                <a:latin typeface="+mj-lt"/>
                <a:ea typeface="맑은 고딕" pitchFamily="50" charset="-127"/>
              </a:rPr>
              <a:t>INDICE</a:t>
            </a:r>
            <a:endParaRPr lang="ko-KR" altLang="en-US" sz="3000" b="1" dirty="0">
              <a:solidFill>
                <a:srgbClr val="017499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11560" y="1707139"/>
            <a:ext cx="3678894" cy="510460"/>
            <a:chOff x="698426" y="2035904"/>
            <a:chExt cx="3816722" cy="510460"/>
          </a:xfrm>
        </p:grpSpPr>
        <p:sp>
          <p:nvSpPr>
            <p:cNvPr id="30" name="Text Box 5"/>
            <p:cNvSpPr txBox="1">
              <a:spLocks noChangeArrowheads="1"/>
            </p:cNvSpPr>
            <p:nvPr/>
          </p:nvSpPr>
          <p:spPr bwMode="auto">
            <a:xfrm>
              <a:off x="1346498" y="2122859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017499"/>
                  </a:solidFill>
                  <a:latin typeface="+mj-lt"/>
                  <a:ea typeface="맑은 고딕" pitchFamily="50" charset="-127"/>
                </a:rPr>
                <a:t>RAD</a:t>
              </a:r>
            </a:p>
          </p:txBody>
        </p:sp>
        <p:sp>
          <p:nvSpPr>
            <p:cNvPr id="31" name="Text Box 11"/>
            <p:cNvSpPr txBox="1">
              <a:spLocks noChangeArrowheads="1"/>
            </p:cNvSpPr>
            <p:nvPr/>
          </p:nvSpPr>
          <p:spPr bwMode="auto">
            <a:xfrm>
              <a:off x="1346498" y="230014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698426" y="2035904"/>
              <a:ext cx="359554" cy="477054"/>
            </a:xfrm>
            <a:prstGeom prst="rect">
              <a:avLst/>
            </a:prstGeom>
            <a:solidFill>
              <a:srgbClr val="6EA3B6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1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11560" y="2565235"/>
            <a:ext cx="3678894" cy="489188"/>
            <a:chOff x="698426" y="2894000"/>
            <a:chExt cx="3816722" cy="489188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1336913" y="2960065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017499"/>
                  </a:solidFill>
                  <a:latin typeface="+mj-lt"/>
                  <a:ea typeface="맑은 고딕" pitchFamily="50" charset="-127"/>
                </a:rPr>
                <a:t>SDD</a:t>
              </a:r>
            </a:p>
          </p:txBody>
        </p:sp>
        <p:sp>
          <p:nvSpPr>
            <p:cNvPr id="33" name="Text Box 11"/>
            <p:cNvSpPr txBox="1">
              <a:spLocks noChangeArrowheads="1"/>
            </p:cNvSpPr>
            <p:nvPr/>
          </p:nvSpPr>
          <p:spPr bwMode="auto">
            <a:xfrm>
              <a:off x="1346498" y="3136967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6" name="TextBox 13"/>
            <p:cNvSpPr txBox="1">
              <a:spLocks noChangeArrowheads="1"/>
            </p:cNvSpPr>
            <p:nvPr/>
          </p:nvSpPr>
          <p:spPr bwMode="auto">
            <a:xfrm>
              <a:off x="698426" y="2894000"/>
              <a:ext cx="359554" cy="477054"/>
            </a:xfrm>
            <a:prstGeom prst="rect">
              <a:avLst/>
            </a:prstGeom>
            <a:solidFill>
              <a:srgbClr val="6EA3B6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2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563931" y="1730771"/>
            <a:ext cx="3678894" cy="481214"/>
            <a:chOff x="4709530" y="1274640"/>
            <a:chExt cx="3816722" cy="481214"/>
          </a:xfrm>
        </p:grpSpPr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5338995" y="1355645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err="1">
                  <a:solidFill>
                    <a:srgbClr val="017499"/>
                  </a:solidFill>
                  <a:latin typeface="+mj-lt"/>
                  <a:ea typeface="맑은 고딕" pitchFamily="50" charset="-127"/>
                </a:rPr>
                <a:t>Cenni</a:t>
              </a:r>
              <a:r>
                <a:rPr lang="en-US" altLang="ko-KR" sz="1400" b="1" dirty="0">
                  <a:solidFill>
                    <a:srgbClr val="017499"/>
                  </a:solidFill>
                  <a:latin typeface="+mj-lt"/>
                  <a:ea typeface="맑은 고딕" pitchFamily="50" charset="-127"/>
                </a:rPr>
                <a:t> di ODD</a:t>
              </a:r>
            </a:p>
          </p:txBody>
        </p:sp>
        <p:sp>
          <p:nvSpPr>
            <p:cNvPr id="39" name="Text Box 11"/>
            <p:cNvSpPr txBox="1">
              <a:spLocks noChangeArrowheads="1"/>
            </p:cNvSpPr>
            <p:nvPr/>
          </p:nvSpPr>
          <p:spPr bwMode="auto">
            <a:xfrm>
              <a:off x="5357602" y="1509633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4709530" y="1274640"/>
              <a:ext cx="359554" cy="477054"/>
            </a:xfrm>
            <a:prstGeom prst="rect">
              <a:avLst/>
            </a:prstGeom>
            <a:solidFill>
              <a:srgbClr val="6EA3B6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3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563931" y="2552972"/>
            <a:ext cx="3678894" cy="510460"/>
            <a:chOff x="4709530" y="2062176"/>
            <a:chExt cx="3816722" cy="510460"/>
          </a:xfrm>
        </p:grpSpPr>
        <p:sp>
          <p:nvSpPr>
            <p:cNvPr id="44" name="Text Box 5"/>
            <p:cNvSpPr txBox="1">
              <a:spLocks noChangeArrowheads="1"/>
            </p:cNvSpPr>
            <p:nvPr/>
          </p:nvSpPr>
          <p:spPr bwMode="auto">
            <a:xfrm>
              <a:off x="5357047" y="2149131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017499"/>
                  </a:solidFill>
                  <a:latin typeface="+mj-lt"/>
                  <a:ea typeface="맑은 고딕" pitchFamily="50" charset="-127"/>
                </a:rPr>
                <a:t>Testing</a:t>
              </a:r>
            </a:p>
          </p:txBody>
        </p:sp>
        <p:sp>
          <p:nvSpPr>
            <p:cNvPr id="45" name="Text Box 11"/>
            <p:cNvSpPr txBox="1">
              <a:spLocks noChangeArrowheads="1"/>
            </p:cNvSpPr>
            <p:nvPr/>
          </p:nvSpPr>
          <p:spPr bwMode="auto">
            <a:xfrm>
              <a:off x="5357602" y="2326415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7" name="TextBox 13"/>
            <p:cNvSpPr txBox="1">
              <a:spLocks noChangeArrowheads="1"/>
            </p:cNvSpPr>
            <p:nvPr/>
          </p:nvSpPr>
          <p:spPr bwMode="auto">
            <a:xfrm>
              <a:off x="4709530" y="2062176"/>
              <a:ext cx="359554" cy="477054"/>
            </a:xfrm>
            <a:prstGeom prst="rect">
              <a:avLst/>
            </a:prstGeom>
            <a:solidFill>
              <a:srgbClr val="6EA3B6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4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360C9668-BFB5-D910-3F17-CFA7CBE5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3175992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CAE31-3D3A-0FA1-677D-2CC98556B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16E8EE42-6601-26BF-F477-3ABE2EB1F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1" y="1145304"/>
            <a:ext cx="9087019" cy="2931768"/>
          </a:xfrm>
        </p:spPr>
        <p:txBody>
          <a:bodyPr>
            <a:normAutofit/>
          </a:bodyPr>
          <a:lstStyle/>
          <a:p>
            <a:pPr marL="0" indent="0" algn="l" fontAlgn="base"/>
            <a:r>
              <a:rPr lang="it-IT" b="0" dirty="0">
                <a:solidFill>
                  <a:srgbClr val="000000"/>
                </a:solidFill>
                <a:effectLst/>
              </a:rPr>
              <a:t>I design pattern che sono stati utilizzati sono il </a:t>
            </a:r>
            <a:r>
              <a:rPr lang="it-IT" b="0" dirty="0" err="1">
                <a:solidFill>
                  <a:srgbClr val="000000"/>
                </a:solidFill>
                <a:effectLst/>
              </a:rPr>
              <a:t>facadepattern</a:t>
            </a:r>
            <a:r>
              <a:rPr lang="it-IT" b="0" dirty="0">
                <a:solidFill>
                  <a:srgbClr val="000000"/>
                </a:solidFill>
                <a:effectLst/>
              </a:rPr>
              <a:t> e </a:t>
            </a:r>
            <a:r>
              <a:rPr lang="it-IT" b="0" dirty="0" err="1">
                <a:solidFill>
                  <a:srgbClr val="000000"/>
                </a:solidFill>
                <a:effectLst/>
              </a:rPr>
              <a:t>observer</a:t>
            </a:r>
            <a:r>
              <a:rPr lang="it-IT" b="0" dirty="0">
                <a:solidFill>
                  <a:srgbClr val="000000"/>
                </a:solidFill>
                <a:effectLst/>
              </a:rPr>
              <a:t>.</a:t>
            </a:r>
          </a:p>
          <a:p>
            <a:pPr marL="0" indent="0" algn="l" fontAlgn="base"/>
            <a:r>
              <a:rPr lang="it-IT" b="0" dirty="0" err="1">
                <a:solidFill>
                  <a:srgbClr val="000000"/>
                </a:solidFill>
                <a:effectLst/>
              </a:rPr>
              <a:t>Facade</a:t>
            </a:r>
            <a:r>
              <a:rPr lang="it-IT" b="0" dirty="0">
                <a:solidFill>
                  <a:srgbClr val="000000"/>
                </a:solidFill>
                <a:effectLst/>
              </a:rPr>
              <a:t> Pattern è un Design Pattern Strutturale che fornisce un’interfaccia semplificata e unificata a un insieme complesso di classi. Il suo obiettivo principale è nascondere la complessità del sistema e offrire un punto di accesso unico per interagire con più sottosistemi.</a:t>
            </a:r>
          </a:p>
          <a:p>
            <a:pPr marL="0" indent="0" algn="l" fontAlgn="base"/>
            <a:endParaRPr lang="it-IT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62692E-768C-3179-9977-2020D94D6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Design Pattern - Facade</a:t>
            </a:r>
            <a:endParaRPr lang="ko-KR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384E44-4528-8EE2-18DB-839E7FF1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51284" y="6454109"/>
            <a:ext cx="2520280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81613582-8BE6-3AA8-FAC1-064982B49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17878"/>
            <a:ext cx="7920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rPr>
              <a:t>1.1</a:t>
            </a:r>
            <a:endParaRPr kumimoji="1" lang="ko-KR" altLang="ko-KR" sz="3200" b="1" dirty="0">
              <a:solidFill>
                <a:srgbClr val="017499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8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9C66463-F128-8A85-216F-1B05997DF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96" y="2367619"/>
            <a:ext cx="6656784" cy="446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13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664EA-602C-D8B7-1C6B-51932C808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225900A9-9FB5-6F29-1797-1D2AB5E11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1" y="1145304"/>
            <a:ext cx="9087019" cy="915544"/>
          </a:xfrm>
        </p:spPr>
        <p:txBody>
          <a:bodyPr>
            <a:normAutofit/>
          </a:bodyPr>
          <a:lstStyle/>
          <a:p>
            <a:pPr marL="0" indent="0" algn="l" fontAlgn="base"/>
            <a:r>
              <a:rPr lang="it-IT" b="0" dirty="0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I design pattern che sono stati utilizzati sono il </a:t>
            </a:r>
            <a:r>
              <a:rPr lang="it-IT" b="0" dirty="0" err="1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facadepattern</a:t>
            </a:r>
            <a:r>
              <a:rPr lang="it-IT" b="0" dirty="0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 e </a:t>
            </a:r>
            <a:r>
              <a:rPr lang="it-IT" b="0" dirty="0" err="1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observer</a:t>
            </a:r>
            <a:r>
              <a:rPr lang="it-IT" b="0" dirty="0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.</a:t>
            </a:r>
          </a:p>
          <a:p>
            <a:pPr marL="0" indent="0" fontAlgn="base"/>
            <a:r>
              <a:rPr lang="it-IT" b="0" dirty="0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L’Observer Pattern è un Design Pattern Comportamentale che permette di notificare automaticamente più oggetti (</a:t>
            </a:r>
            <a:r>
              <a:rPr lang="it-IT" b="0" dirty="0" err="1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Observers</a:t>
            </a:r>
            <a:r>
              <a:rPr lang="it-IT" b="0" dirty="0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) quando lo stato di un altro oggetto (</a:t>
            </a:r>
            <a:r>
              <a:rPr lang="it-IT" b="0" dirty="0" err="1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Subject</a:t>
            </a:r>
            <a:r>
              <a:rPr lang="it-IT" b="0" dirty="0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) cambia.</a:t>
            </a:r>
          </a:p>
          <a:p>
            <a:pPr marL="0" indent="0" algn="l" fontAlgn="base"/>
            <a:endParaRPr lang="it-IT" b="0" dirty="0">
              <a:solidFill>
                <a:srgbClr val="000000"/>
              </a:solidFill>
              <a:effectLst/>
              <a:cs typeface="Calibri" panose="020F050202020403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78BBDE-5BD1-2C2E-76A8-9298F6C6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Design Pattern - Observer</a:t>
            </a:r>
            <a:endParaRPr lang="ko-KR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6350062-F7C2-56EC-5145-BE29BE436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9792" y="6454109"/>
            <a:ext cx="3255132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871DC9ED-615E-0CA8-F4B7-A8BFFB289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17878"/>
            <a:ext cx="7920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rPr>
              <a:t>1.2</a:t>
            </a:r>
            <a:endParaRPr kumimoji="1" lang="ko-KR" altLang="ko-KR" sz="3200" b="1" dirty="0">
              <a:solidFill>
                <a:srgbClr val="017499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5" name="Immagine 4" descr="Immagine che contiene testo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BFF22766-AED6-A086-2322-89BD1E0E7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1" y="3032800"/>
            <a:ext cx="3002851" cy="856551"/>
          </a:xfrm>
          <a:prstGeom prst="rect">
            <a:avLst/>
          </a:prstGeom>
        </p:spPr>
      </p:pic>
      <p:pic>
        <p:nvPicPr>
          <p:cNvPr id="9" name="Immagine 8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16BD0B35-9C67-C002-1CC8-0E7E9D0C6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51" y="2383954"/>
            <a:ext cx="5843154" cy="2263647"/>
          </a:xfrm>
          <a:prstGeom prst="rect">
            <a:avLst/>
          </a:prstGeom>
        </p:spPr>
      </p:pic>
      <p:pic>
        <p:nvPicPr>
          <p:cNvPr id="11" name="Immagine 10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C1190CEC-77C8-98E4-78A7-BDB402174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1" y="4769884"/>
            <a:ext cx="8975797" cy="135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28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FB710-2A15-6219-8FDC-0876DBE93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>
            <a:extLst>
              <a:ext uri="{FF2B5EF4-FFF2-40B4-BE49-F238E27FC236}">
                <a16:creationId xmlns:a16="http://schemas.microsoft.com/office/drawing/2014/main" id="{F692BDA8-ADB3-7244-0FD7-8F21E3343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3284984"/>
            <a:ext cx="2995450" cy="1636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TestPlan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Test Case Specification</a:t>
            </a:r>
          </a:p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Test Incident Report</a:t>
            </a:r>
          </a:p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Test Summary Report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C65012-FA7B-667B-8E96-3A91B091511D}"/>
              </a:ext>
            </a:extLst>
          </p:cNvPr>
          <p:cNvGrpSpPr/>
          <p:nvPr/>
        </p:nvGrpSpPr>
        <p:grpSpPr>
          <a:xfrm>
            <a:off x="1152734" y="2068789"/>
            <a:ext cx="2808312" cy="1216195"/>
            <a:chOff x="975082" y="1241857"/>
            <a:chExt cx="2808312" cy="1216195"/>
          </a:xfrm>
        </p:grpSpPr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93E876E8-41FB-CC42-7809-8C1DB7EA6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082" y="1817921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Testing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DFED6C-AF44-8442-464E-1CD987DA0775}"/>
                </a:ext>
              </a:extLst>
            </p:cNvPr>
            <p:cNvSpPr/>
            <p:nvPr/>
          </p:nvSpPr>
          <p:spPr>
            <a:xfrm>
              <a:off x="1042526" y="2211831"/>
              <a:ext cx="26734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6" name="Text Box 4">
              <a:extLst>
                <a:ext uri="{FF2B5EF4-FFF2-40B4-BE49-F238E27FC236}">
                  <a16:creationId xmlns:a16="http://schemas.microsoft.com/office/drawing/2014/main" id="{868643A9-ED18-3A75-6B56-6F8DB2386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2710" y="1241857"/>
              <a:ext cx="393056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017499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4</a:t>
              </a:r>
              <a:endParaRPr kumimoji="1" lang="ko-KR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B57FD53-5172-C347-8978-5A2F909645B8}"/>
              </a:ext>
            </a:extLst>
          </p:cNvPr>
          <p:cNvCxnSpPr/>
          <p:nvPr/>
        </p:nvCxnSpPr>
        <p:spPr>
          <a:xfrm rot="16200000">
            <a:off x="2541333" y="2667290"/>
            <a:ext cx="0" cy="1188000"/>
          </a:xfrm>
          <a:prstGeom prst="line">
            <a:avLst/>
          </a:prstGeom>
          <a:ln w="38100">
            <a:solidFill>
              <a:srgbClr val="6EA3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D564855-7426-96EF-2030-322B0778D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3175992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027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A6470-365E-69DD-2A66-34D7856A8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3C0B4EBE-945A-8BAC-79C1-7CEB243A9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1" y="1145304"/>
            <a:ext cx="8907507" cy="915544"/>
          </a:xfrm>
        </p:spPr>
        <p:txBody>
          <a:bodyPr>
            <a:normAutofit/>
          </a:bodyPr>
          <a:lstStyle/>
          <a:p>
            <a:pPr marL="0" indent="0" algn="l" fontAlgn="base"/>
            <a:r>
              <a:rPr lang="it-IT" b="0" dirty="0">
                <a:solidFill>
                  <a:srgbClr val="000000"/>
                </a:solidFill>
                <a:effectLst/>
              </a:rPr>
              <a:t>Nel Test Plan abbiamo indicato la pianificazione dei diversi test da effettuare. Più nello specifico abbiamo definito l’approccio per definire i test frame, che è il </a:t>
            </a:r>
            <a:r>
              <a:rPr lang="it-IT" dirty="0" err="1">
                <a:solidFill>
                  <a:srgbClr val="000000"/>
                </a:solidFill>
              </a:rPr>
              <a:t>category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partition</a:t>
            </a:r>
            <a:r>
              <a:rPr lang="it-IT" dirty="0">
                <a:solidFill>
                  <a:srgbClr val="000000"/>
                </a:solidFill>
              </a:rPr>
              <a:t>.</a:t>
            </a:r>
          </a:p>
          <a:p>
            <a:pPr marL="0" indent="0" algn="l" fontAlgn="base"/>
            <a:r>
              <a:rPr lang="it-IT" b="0" dirty="0">
                <a:solidFill>
                  <a:srgbClr val="000000"/>
                </a:solidFill>
                <a:effectLst/>
              </a:rPr>
              <a:t>D</a:t>
            </a:r>
            <a:r>
              <a:rPr lang="it-IT" dirty="0">
                <a:solidFill>
                  <a:srgbClr val="000000"/>
                </a:solidFill>
              </a:rPr>
              <a:t>i seguito alcuni esempi:</a:t>
            </a:r>
            <a:endParaRPr lang="it-IT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649A69-14E8-07AD-7CA6-936B7F7C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Test Plan</a:t>
            </a:r>
            <a:endParaRPr lang="ko-KR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4B91567-F31D-FAD9-5A00-DB56B7FC6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9792" y="6454109"/>
            <a:ext cx="3255132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C61B83D-AFEA-5F7F-443F-303531E4E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17878"/>
            <a:ext cx="7920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rPr>
              <a:t>1</a:t>
            </a:r>
            <a:endParaRPr kumimoji="1" lang="ko-KR" altLang="ko-KR" sz="3200" b="1" dirty="0">
              <a:solidFill>
                <a:srgbClr val="017499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2E645BCA-2755-C2FD-B2B8-17575C8C6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06" y="1768594"/>
            <a:ext cx="4205982" cy="162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>
            <a:extLst>
              <a:ext uri="{FF2B5EF4-FFF2-40B4-BE49-F238E27FC236}">
                <a16:creationId xmlns:a16="http://schemas.microsoft.com/office/drawing/2014/main" id="{3CD8D9EF-AAC7-2780-5A6A-2E6E1213C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9363"/>
            <a:ext cx="4813796" cy="253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>
            <a:extLst>
              <a:ext uri="{FF2B5EF4-FFF2-40B4-BE49-F238E27FC236}">
                <a16:creationId xmlns:a16="http://schemas.microsoft.com/office/drawing/2014/main" id="{A21C813F-F379-A820-2BE7-539514FDD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68" y="5284122"/>
            <a:ext cx="5745708" cy="85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631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A4F61-7EC0-6C2C-87F4-904E5086E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89ACC73B-1596-8964-A9E3-F9AD04DAA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44" y="1132531"/>
            <a:ext cx="8187427" cy="915544"/>
          </a:xfrm>
        </p:spPr>
        <p:txBody>
          <a:bodyPr>
            <a:normAutofit/>
          </a:bodyPr>
          <a:lstStyle/>
          <a:p>
            <a:pPr marL="0" indent="0" algn="l" fontAlgn="base"/>
            <a:r>
              <a:rPr lang="it-IT" b="0" dirty="0">
                <a:solidFill>
                  <a:srgbClr val="000000"/>
                </a:solidFill>
                <a:effectLst/>
              </a:rPr>
              <a:t>Nel Test </a:t>
            </a:r>
            <a:r>
              <a:rPr lang="it-IT" dirty="0">
                <a:solidFill>
                  <a:srgbClr val="000000"/>
                </a:solidFill>
              </a:rPr>
              <a:t>Case </a:t>
            </a:r>
            <a:r>
              <a:rPr lang="it-IT" dirty="0" err="1">
                <a:solidFill>
                  <a:srgbClr val="000000"/>
                </a:solidFill>
              </a:rPr>
              <a:t>Specification</a:t>
            </a:r>
            <a:r>
              <a:rPr lang="it-IT" b="0" dirty="0">
                <a:solidFill>
                  <a:srgbClr val="000000"/>
                </a:solidFill>
                <a:effectLst/>
              </a:rPr>
              <a:t> abbiamo simulato l’inserimento di diversi dati, anche con dati che non rispettavano il formato specificato nel test plan, con i relativi esiti (Successo – Fallimento)</a:t>
            </a:r>
            <a:r>
              <a:rPr lang="it-IT" dirty="0">
                <a:solidFill>
                  <a:srgbClr val="000000"/>
                </a:solidFill>
              </a:rPr>
              <a:t>.</a:t>
            </a:r>
          </a:p>
          <a:p>
            <a:pPr marL="0" indent="0" algn="l" fontAlgn="base"/>
            <a:r>
              <a:rPr lang="it-IT" b="0" dirty="0">
                <a:solidFill>
                  <a:srgbClr val="000000"/>
                </a:solidFill>
                <a:effectLst/>
              </a:rPr>
              <a:t>D</a:t>
            </a:r>
            <a:r>
              <a:rPr lang="it-IT" dirty="0">
                <a:solidFill>
                  <a:srgbClr val="000000"/>
                </a:solidFill>
              </a:rPr>
              <a:t>i seguito alcuni esempi:</a:t>
            </a:r>
            <a:endParaRPr lang="it-IT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797E7A-60B6-B74B-94E9-5222F951E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altLang="ko-KR" dirty="0"/>
              <a:t>Test Case </a:t>
            </a:r>
            <a:r>
              <a:rPr lang="it-IT" altLang="ko-KR" dirty="0" err="1"/>
              <a:t>Specification</a:t>
            </a:r>
            <a:endParaRPr lang="ko-KR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8CE9245-D092-451D-BFE4-ACB4E745D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99792" y="6454109"/>
            <a:ext cx="3255132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881E4FA2-3168-504B-AB3E-C84A64171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17878"/>
            <a:ext cx="7920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rPr>
              <a:t>2</a:t>
            </a:r>
            <a:endParaRPr kumimoji="1" lang="ko-KR" altLang="ko-KR" sz="3200" b="1" dirty="0">
              <a:solidFill>
                <a:srgbClr val="017499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6D2DFDD5-4972-2E01-7537-A402A5EF2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1" y="2074525"/>
            <a:ext cx="4415735" cy="325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D0B3C776-BD59-F6F7-C5A0-B396A3183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68960"/>
            <a:ext cx="4496162" cy="310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493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018E9-4068-4044-77C8-647478FAD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C06A3682-C114-B067-C912-666719964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44" y="1132531"/>
            <a:ext cx="8298796" cy="915544"/>
          </a:xfrm>
        </p:spPr>
        <p:txBody>
          <a:bodyPr>
            <a:normAutofit/>
          </a:bodyPr>
          <a:lstStyle/>
          <a:p>
            <a:pPr marL="0" indent="0" fontAlgn="base"/>
            <a:r>
              <a:rPr lang="it-IT" b="0" dirty="0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Il Test </a:t>
            </a:r>
            <a:r>
              <a:rPr lang="it-IT" dirty="0" err="1">
                <a:solidFill>
                  <a:srgbClr val="000000"/>
                </a:solidFill>
                <a:cs typeface="Calibri" panose="020F0502020204030204" pitchFamily="34" charset="0"/>
              </a:rPr>
              <a:t>Incident</a:t>
            </a:r>
            <a:r>
              <a:rPr lang="it-IT" dirty="0">
                <a:solidFill>
                  <a:srgbClr val="000000"/>
                </a:solidFill>
                <a:cs typeface="Calibri" panose="020F0502020204030204" pitchFamily="34" charset="0"/>
              </a:rPr>
              <a:t> Report </a:t>
            </a:r>
            <a:r>
              <a:rPr lang="it-IT" b="0" dirty="0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consiste in un report dell’esito dell’esecuzione dei test di unità progettati nel Test Plan e nel Test Case </a:t>
            </a:r>
            <a:r>
              <a:rPr lang="it-IT" b="0" dirty="0" err="1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Specification</a:t>
            </a:r>
            <a:r>
              <a:rPr lang="it-IT" b="0" dirty="0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.</a:t>
            </a:r>
            <a:endParaRPr lang="it-IT" dirty="0">
              <a:solidFill>
                <a:srgbClr val="000000"/>
              </a:solidFill>
              <a:cs typeface="Calibri" panose="020F0502020204030204" pitchFamily="34" charset="0"/>
            </a:endParaRPr>
          </a:p>
          <a:p>
            <a:pPr marL="0" indent="0" algn="l" fontAlgn="base"/>
            <a:r>
              <a:rPr lang="it-IT" b="0" dirty="0">
                <a:solidFill>
                  <a:srgbClr val="000000"/>
                </a:solidFill>
                <a:effectLst/>
                <a:cs typeface="Calibri" panose="020F0502020204030204" pitchFamily="34" charset="0"/>
              </a:rPr>
              <a:t>D</a:t>
            </a:r>
            <a:r>
              <a:rPr lang="it-IT" dirty="0">
                <a:solidFill>
                  <a:srgbClr val="000000"/>
                </a:solidFill>
                <a:cs typeface="Calibri" panose="020F0502020204030204" pitchFamily="34" charset="0"/>
              </a:rPr>
              <a:t>i seguito alcuni esempi:</a:t>
            </a:r>
            <a:endParaRPr lang="it-IT" b="0" dirty="0">
              <a:solidFill>
                <a:srgbClr val="000000"/>
              </a:solidFill>
              <a:effectLst/>
              <a:cs typeface="Calibri" panose="020F050202020403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5FD2BB-8975-43E0-1E47-858355313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altLang="ko-KR" dirty="0"/>
              <a:t>Test </a:t>
            </a:r>
            <a:r>
              <a:rPr lang="it-IT" altLang="ko-KR" dirty="0" err="1"/>
              <a:t>Incident</a:t>
            </a:r>
            <a:r>
              <a:rPr lang="it-IT" altLang="ko-KR" dirty="0"/>
              <a:t> Report</a:t>
            </a:r>
            <a:endParaRPr lang="ko-KR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DD64651-E958-28A3-E7FD-0B12E4000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2262" y="6454109"/>
            <a:ext cx="3255132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259AC6AD-89F5-D6F1-CC9F-6E1A8E3BA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17878"/>
            <a:ext cx="7920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rPr>
              <a:t>3</a:t>
            </a:r>
            <a:endParaRPr kumimoji="1" lang="ko-KR" altLang="ko-KR" sz="3200" b="1" dirty="0">
              <a:solidFill>
                <a:srgbClr val="017499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370DE359-6510-4CD7-E47D-3444244C7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329" y="2652579"/>
            <a:ext cx="4259671" cy="418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BE19031-0858-7B93-678B-848101609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58339"/>
            <a:ext cx="4884329" cy="333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73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dirty="0"/>
              <a:t>Risorse Impiegate</a:t>
            </a:r>
            <a:endParaRPr lang="ko-KR" altLang="en-US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4DDE07E-BAAF-CE66-6AFC-0DB93856B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3175992" cy="220641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D0326B6-6D84-8D7E-7167-D0B912D0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-</a:t>
            </a:r>
            <a:r>
              <a:rPr lang="it-IT" dirty="0" err="1"/>
              <a:t>Junit</a:t>
            </a:r>
            <a:endParaRPr lang="it-IT" dirty="0"/>
          </a:p>
          <a:p>
            <a:r>
              <a:rPr lang="it-IT" dirty="0"/>
              <a:t>-</a:t>
            </a:r>
            <a:r>
              <a:rPr lang="it-IT" dirty="0" err="1"/>
              <a:t>Mockito</a:t>
            </a:r>
            <a:endParaRPr lang="it-IT" dirty="0"/>
          </a:p>
          <a:p>
            <a:r>
              <a:rPr lang="it-IT" dirty="0"/>
              <a:t>-Java</a:t>
            </a:r>
          </a:p>
          <a:p>
            <a:r>
              <a:rPr lang="it-IT" dirty="0"/>
              <a:t>-</a:t>
            </a:r>
            <a:r>
              <a:rPr lang="it-IT" dirty="0" err="1"/>
              <a:t>Json</a:t>
            </a:r>
            <a:endParaRPr lang="it-IT" dirty="0"/>
          </a:p>
          <a:p>
            <a:r>
              <a:rPr lang="it-IT" dirty="0"/>
              <a:t>-</a:t>
            </a:r>
            <a:r>
              <a:rPr lang="it-IT" dirty="0" err="1"/>
              <a:t>Css</a:t>
            </a:r>
            <a:endParaRPr lang="it-IT" dirty="0"/>
          </a:p>
          <a:p>
            <a:r>
              <a:rPr lang="it-IT" dirty="0"/>
              <a:t>-</a:t>
            </a:r>
            <a:r>
              <a:rPr lang="it-IT" dirty="0" err="1"/>
              <a:t>Javascript</a:t>
            </a:r>
            <a:endParaRPr lang="it-IT" dirty="0"/>
          </a:p>
          <a:p>
            <a:r>
              <a:rPr lang="it-IT" dirty="0"/>
              <a:t>-HTML</a:t>
            </a:r>
          </a:p>
          <a:p>
            <a:r>
              <a:rPr lang="it-IT" dirty="0"/>
              <a:t>-</a:t>
            </a:r>
            <a:r>
              <a:rPr lang="it-IT" dirty="0" err="1"/>
              <a:t>Intellij</a:t>
            </a:r>
            <a:endParaRPr lang="it-IT" dirty="0"/>
          </a:p>
          <a:p>
            <a:r>
              <a:rPr lang="it-IT" dirty="0"/>
              <a:t>-MySQL</a:t>
            </a:r>
          </a:p>
          <a:p>
            <a:r>
              <a:rPr lang="it-IT" dirty="0"/>
              <a:t>-Dropbox</a:t>
            </a:r>
          </a:p>
          <a:p>
            <a:r>
              <a:rPr lang="it-IT" dirty="0"/>
              <a:t>-Tomcat</a:t>
            </a:r>
          </a:p>
          <a:p>
            <a:endParaRPr lang="it-IT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95C36-35B1-166D-DB3E-B2990F304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38FA8FE-8EA2-A680-CB54-7488FFD7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dirty="0"/>
              <a:t>RISULTATO</a:t>
            </a:r>
            <a:endParaRPr lang="ko-KR" altLang="en-US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C58AF66-8376-A639-81CE-7205E172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3175992" cy="220641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pic>
        <p:nvPicPr>
          <p:cNvPr id="6" name="Immagine 5" descr="Immagine che contiene uomo, muscolo, culturismo, Culturista&#10;&#10;Il contenuto generato dall'IA potrebbe non essere corretto.">
            <a:extLst>
              <a:ext uri="{FF2B5EF4-FFF2-40B4-BE49-F238E27FC236}">
                <a16:creationId xmlns:a16="http://schemas.microsoft.com/office/drawing/2014/main" id="{807F1B44-BAFC-3726-4316-99A0B6121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544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54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926A9-D2EE-7739-EEFC-A1D0C0E7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89CC498-9F97-FABE-DF13-879C125CC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dirty="0"/>
              <a:t>RISULTATO - Registrazione</a:t>
            </a:r>
            <a:endParaRPr lang="ko-KR" altLang="en-US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FFF0C7D-2B52-2862-FF6B-5BAA56395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3175992" cy="220641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pic>
        <p:nvPicPr>
          <p:cNvPr id="4" name="Immagine 3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A11DDC3E-01FB-3589-2C83-D1DEB9B0C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74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A4707-B1A9-05A3-935A-754A74288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EFA2F67-16A6-F8EA-6E37-54651832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dirty="0"/>
              <a:t>RISULTATO – Creazione/Modifica Dieta</a:t>
            </a:r>
            <a:endParaRPr lang="ko-KR" altLang="en-US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8848CB3-6695-890B-6E5C-2F6035F66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3175992" cy="220641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pic>
        <p:nvPicPr>
          <p:cNvPr id="6" name="Immagine 5" descr="Immagine che contiene testo, schermata, numero, linea&#10;&#10;Il contenuto generato dall'IA potrebbe non essere corretto.">
            <a:extLst>
              <a:ext uri="{FF2B5EF4-FFF2-40B4-BE49-F238E27FC236}">
                <a16:creationId xmlns:a16="http://schemas.microsoft.com/office/drawing/2014/main" id="{F00934A2-ECD8-3BDB-1E02-741E9EB20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52806" cy="544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75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078498" y="2628971"/>
            <a:ext cx="2995450" cy="3237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Specifica</a:t>
            </a: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Scenari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Diagramma</a:t>
            </a: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degli</a:t>
            </a: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Use</a:t>
            </a:r>
          </a:p>
          <a:p>
            <a:pPr marR="0"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Use Case</a:t>
            </a:r>
          </a:p>
          <a:p>
            <a:pPr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it-IT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Requisiti Funzionali/Non Funzionali</a:t>
            </a:r>
            <a:endParaRPr kumimoji="1" lang="ko-KR" altLang="ko-KR" sz="13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Sequence Diagram</a:t>
            </a:r>
          </a:p>
          <a:p>
            <a:pPr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Class Diagram</a:t>
            </a:r>
          </a:p>
          <a:p>
            <a:pPr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Activity Diagram</a:t>
            </a:r>
          </a:p>
          <a:p>
            <a:pPr indent="-228600"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StateChart</a:t>
            </a: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Diagram</a:t>
            </a:r>
            <a:endParaRPr kumimoji="1" lang="ko-KR" altLang="ko-KR" sz="13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187624" y="1412776"/>
            <a:ext cx="2808312" cy="1216195"/>
            <a:chOff x="975082" y="1241857"/>
            <a:chExt cx="2808312" cy="1216195"/>
          </a:xfrm>
        </p:grpSpPr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975082" y="1817921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RAD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042526" y="2211831"/>
              <a:ext cx="26734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2182710" y="1241857"/>
              <a:ext cx="393056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017499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1</a:t>
              </a:r>
              <a:endParaRPr kumimoji="1" lang="ko-KR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cxnSp>
        <p:nvCxnSpPr>
          <p:cNvPr id="9" name="직선 연결선 8"/>
          <p:cNvCxnSpPr/>
          <p:nvPr/>
        </p:nvCxnSpPr>
        <p:spPr>
          <a:xfrm rot="16200000">
            <a:off x="2576223" y="2011277"/>
            <a:ext cx="0" cy="1188000"/>
          </a:xfrm>
          <a:prstGeom prst="line">
            <a:avLst/>
          </a:prstGeom>
          <a:ln w="38100">
            <a:solidFill>
              <a:srgbClr val="6EA3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934B2FB-9262-B501-8FA2-826378BB1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3175992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5A21C-8237-148B-F507-D70718ADA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2B4B64D-FEC2-D80F-103A-0244C86C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ko-KR" dirty="0"/>
              <a:t>RISULTATO – Caricamento Progressi </a:t>
            </a:r>
            <a:endParaRPr lang="ko-KR" altLang="en-US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DF9E21B-FA20-4B89-6877-A96009953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34182" y="6580484"/>
            <a:ext cx="3175992" cy="220641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pic>
        <p:nvPicPr>
          <p:cNvPr id="8" name="Immagine 7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F82D0637-F77E-143F-560E-F58537EED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870" y="1048119"/>
            <a:ext cx="5544616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22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63665" y="2041798"/>
            <a:ext cx="4732430" cy="2232248"/>
          </a:xfrm>
        </p:spPr>
        <p:txBody>
          <a:bodyPr/>
          <a:lstStyle/>
          <a:p>
            <a:r>
              <a:rPr lang="en-US" altLang="ko-KR" dirty="0">
                <a:effectLst/>
              </a:rPr>
              <a:t>Grazie </a:t>
            </a:r>
            <a:br>
              <a:rPr lang="en-US" altLang="ko-KR" dirty="0">
                <a:effectLst/>
              </a:rPr>
            </a:br>
            <a:r>
              <a:rPr lang="en-US" altLang="ko-KR" dirty="0">
                <a:effectLst/>
              </a:rPr>
              <a:t>Per </a:t>
            </a:r>
            <a:r>
              <a:rPr lang="en-US" altLang="ko-KR" dirty="0" err="1">
                <a:effectLst/>
              </a:rPr>
              <a:t>L’attenzione</a:t>
            </a:r>
            <a:endParaRPr lang="ko-KR" altLang="en-US" dirty="0">
              <a:effectLst/>
            </a:endParaRPr>
          </a:p>
        </p:txBody>
      </p:sp>
      <p:cxnSp>
        <p:nvCxnSpPr>
          <p:cNvPr id="6" name="직선 연결선 5"/>
          <p:cNvCxnSpPr/>
          <p:nvPr/>
        </p:nvCxnSpPr>
        <p:spPr>
          <a:xfrm rot="16200000">
            <a:off x="2629880" y="4222202"/>
            <a:ext cx="0" cy="1188000"/>
          </a:xfrm>
          <a:prstGeom prst="line">
            <a:avLst/>
          </a:prstGeom>
          <a:ln w="38100">
            <a:solidFill>
              <a:srgbClr val="6EA3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56AECB5-DBF4-BD8B-4005-736D2DD6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3175992" cy="292079"/>
          </a:xfrm>
        </p:spPr>
        <p:txBody>
          <a:bodyPr/>
          <a:lstStyle/>
          <a:p>
            <a:r>
              <a:rPr lang="it-IT" altLang="ko-KR"/>
              <a:t>Carmine Citro - Andrea Filipuzzi - Davide Santillo</a:t>
            </a:r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5711" y="1125666"/>
            <a:ext cx="6120466" cy="2198396"/>
          </a:xfrm>
        </p:spPr>
        <p:txBody>
          <a:bodyPr>
            <a:normAutofit/>
          </a:bodyPr>
          <a:lstStyle/>
          <a:p>
            <a:r>
              <a:rPr lang="en-US" altLang="ko-KR" dirty="0"/>
              <a:t>Nel nostro Progetto, </a:t>
            </a:r>
            <a:r>
              <a:rPr lang="en-US" altLang="ko-KR" dirty="0" err="1"/>
              <a:t>abbiamo</a:t>
            </a:r>
            <a:r>
              <a:rPr lang="en-US" altLang="ko-KR" dirty="0"/>
              <a:t> </a:t>
            </a:r>
            <a:r>
              <a:rPr lang="en-US" altLang="ko-KR" dirty="0" err="1"/>
              <a:t>sviluppato</a:t>
            </a:r>
            <a:r>
              <a:rPr lang="en-US" altLang="ko-KR" dirty="0"/>
              <a:t> 7 </a:t>
            </a:r>
            <a:r>
              <a:rPr lang="en-US" altLang="ko-KR" dirty="0" err="1"/>
              <a:t>diversi</a:t>
            </a:r>
            <a:r>
              <a:rPr lang="en-US" altLang="ko-KR" dirty="0"/>
              <a:t> </a:t>
            </a:r>
            <a:r>
              <a:rPr lang="en-US" altLang="ko-KR" dirty="0" err="1"/>
              <a:t>scenari</a:t>
            </a:r>
            <a:r>
              <a:rPr lang="en-US" altLang="ko-KR" dirty="0"/>
              <a:t>, </a:t>
            </a:r>
            <a:r>
              <a:rPr lang="en-US" altLang="ko-KR" dirty="0" err="1"/>
              <a:t>almeno</a:t>
            </a:r>
            <a:r>
              <a:rPr lang="en-US" altLang="ko-KR" dirty="0"/>
              <a:t> due per </a:t>
            </a:r>
            <a:r>
              <a:rPr lang="en-US" altLang="ko-KR" dirty="0" err="1"/>
              <a:t>membro</a:t>
            </a:r>
            <a:r>
              <a:rPr lang="en-US" altLang="ko-KR" dirty="0"/>
              <a:t>. </a:t>
            </a:r>
            <a:r>
              <a:rPr lang="en-US" altLang="ko-KR" dirty="0" err="1"/>
              <a:t>Abbiamo</a:t>
            </a:r>
            <a:r>
              <a:rPr lang="en-US" altLang="ko-KR" dirty="0"/>
              <a:t> </a:t>
            </a:r>
            <a:r>
              <a:rPr lang="en-US" altLang="ko-KR" dirty="0" err="1"/>
              <a:t>trattato</a:t>
            </a:r>
            <a:r>
              <a:rPr lang="en-US" altLang="ko-KR" dirty="0"/>
              <a:t> la </a:t>
            </a:r>
            <a:r>
              <a:rPr lang="en-US" altLang="ko-KR" dirty="0" err="1"/>
              <a:t>gestione</a:t>
            </a:r>
            <a:r>
              <a:rPr lang="en-US" altLang="ko-KR" dirty="0"/>
              <a:t> </a:t>
            </a:r>
            <a:r>
              <a:rPr lang="en-US" altLang="ko-KR" dirty="0" err="1"/>
              <a:t>utente</a:t>
            </a:r>
            <a:r>
              <a:rPr lang="en-US" altLang="ko-KR" dirty="0"/>
              <a:t>, con </a:t>
            </a:r>
            <a:r>
              <a:rPr lang="en-US" altLang="ko-KR" dirty="0" err="1"/>
              <a:t>descrizione</a:t>
            </a:r>
            <a:r>
              <a:rPr lang="en-US" altLang="ko-KR" dirty="0"/>
              <a:t> di </a:t>
            </a:r>
            <a:r>
              <a:rPr lang="en-US" altLang="ko-KR" dirty="0" err="1"/>
              <a:t>cliente</a:t>
            </a:r>
            <a:r>
              <a:rPr lang="en-US" altLang="ko-KR" dirty="0"/>
              <a:t>, personal trainer e </a:t>
            </a:r>
            <a:r>
              <a:rPr lang="en-US" altLang="ko-KR" dirty="0" err="1"/>
              <a:t>nutrizionista</a:t>
            </a:r>
            <a:r>
              <a:rPr lang="en-US" altLang="ko-KR" dirty="0"/>
              <a:t>. </a:t>
            </a:r>
            <a:r>
              <a:rPr lang="en-US" altLang="ko-KR" dirty="0" err="1"/>
              <a:t>Successivamente</a:t>
            </a:r>
            <a:r>
              <a:rPr lang="en-US" altLang="ko-KR" dirty="0"/>
              <a:t> </a:t>
            </a:r>
            <a:r>
              <a:rPr lang="en-US" altLang="ko-KR" dirty="0" err="1"/>
              <a:t>gestione</a:t>
            </a:r>
            <a:r>
              <a:rPr lang="en-US" altLang="ko-KR" dirty="0"/>
              <a:t> </a:t>
            </a:r>
            <a:r>
              <a:rPr lang="en-US" altLang="ko-KR" dirty="0" err="1"/>
              <a:t>dieta</a:t>
            </a:r>
            <a:r>
              <a:rPr lang="en-US" altLang="ko-KR" dirty="0"/>
              <a:t> con la </a:t>
            </a:r>
            <a:r>
              <a:rPr lang="en-US" altLang="ko-KR" dirty="0" err="1"/>
              <a:t>creazione</a:t>
            </a:r>
            <a:r>
              <a:rPr lang="en-US" altLang="ko-KR" dirty="0"/>
              <a:t> </a:t>
            </a:r>
            <a:r>
              <a:rPr lang="en-US" altLang="ko-KR" dirty="0" err="1"/>
              <a:t>della</a:t>
            </a:r>
            <a:r>
              <a:rPr lang="en-US" altLang="ko-KR" dirty="0"/>
              <a:t> </a:t>
            </a:r>
            <a:r>
              <a:rPr lang="en-US" altLang="ko-KR" dirty="0" err="1"/>
              <a:t>dieta</a:t>
            </a:r>
            <a:r>
              <a:rPr lang="en-US" altLang="ko-KR" dirty="0"/>
              <a:t>, </a:t>
            </a:r>
            <a:r>
              <a:rPr lang="en-US" altLang="ko-KR" dirty="0" err="1"/>
              <a:t>gestione</a:t>
            </a:r>
            <a:r>
              <a:rPr lang="en-US" altLang="ko-KR" dirty="0"/>
              <a:t> </a:t>
            </a:r>
            <a:r>
              <a:rPr lang="en-US" altLang="ko-KR" dirty="0" err="1"/>
              <a:t>recensioni</a:t>
            </a:r>
            <a:r>
              <a:rPr lang="en-US" altLang="ko-KR" dirty="0"/>
              <a:t> con la </a:t>
            </a:r>
            <a:r>
              <a:rPr lang="en-US" altLang="ko-KR" dirty="0" err="1"/>
              <a:t>cancellazione</a:t>
            </a:r>
            <a:r>
              <a:rPr lang="en-US" altLang="ko-KR" dirty="0"/>
              <a:t> di </a:t>
            </a:r>
            <a:r>
              <a:rPr lang="en-US" altLang="ko-KR" dirty="0" err="1"/>
              <a:t>una</a:t>
            </a:r>
            <a:r>
              <a:rPr lang="en-US" altLang="ko-KR" dirty="0"/>
              <a:t> </a:t>
            </a:r>
            <a:r>
              <a:rPr lang="en-US" altLang="ko-KR" dirty="0" err="1"/>
              <a:t>recensione</a:t>
            </a:r>
            <a:r>
              <a:rPr lang="en-US" altLang="ko-KR" dirty="0"/>
              <a:t>, ed </a:t>
            </a:r>
            <a:r>
              <a:rPr lang="en-US" altLang="ko-KR" dirty="0" err="1"/>
              <a:t>infine</a:t>
            </a:r>
            <a:r>
              <a:rPr lang="en-US" altLang="ko-KR" dirty="0"/>
              <a:t> con </a:t>
            </a:r>
            <a:r>
              <a:rPr lang="en-US" altLang="ko-KR" dirty="0" err="1"/>
              <a:t>gestione</a:t>
            </a:r>
            <a:r>
              <a:rPr lang="en-US" altLang="ko-KR" dirty="0"/>
              <a:t> </a:t>
            </a:r>
            <a:r>
              <a:rPr lang="en-US" altLang="ko-KR" dirty="0" err="1"/>
              <a:t>progressi</a:t>
            </a:r>
            <a:r>
              <a:rPr lang="en-US" altLang="ko-KR" dirty="0"/>
              <a:t> ci </a:t>
            </a:r>
            <a:r>
              <a:rPr lang="en-US" altLang="ko-KR" dirty="0" err="1"/>
              <a:t>siamo</a:t>
            </a:r>
            <a:r>
              <a:rPr lang="en-US" altLang="ko-KR" dirty="0"/>
              <a:t> </a:t>
            </a:r>
            <a:r>
              <a:rPr lang="en-US" altLang="ko-KR" dirty="0" err="1"/>
              <a:t>interfacciati</a:t>
            </a:r>
            <a:r>
              <a:rPr lang="en-US" altLang="ko-KR" dirty="0"/>
              <a:t> </a:t>
            </a:r>
            <a:r>
              <a:rPr lang="en-US" altLang="ko-KR" dirty="0" err="1"/>
              <a:t>nel</a:t>
            </a:r>
            <a:r>
              <a:rPr lang="en-US" altLang="ko-KR" dirty="0"/>
              <a:t> </a:t>
            </a:r>
            <a:r>
              <a:rPr lang="en-US" altLang="ko-KR" dirty="0" err="1"/>
              <a:t>caricamento</a:t>
            </a:r>
            <a:r>
              <a:rPr lang="en-US" altLang="ko-KR" dirty="0"/>
              <a:t> e </a:t>
            </a:r>
            <a:r>
              <a:rPr lang="en-US" altLang="ko-KR" dirty="0" err="1"/>
              <a:t>visualizzazione</a:t>
            </a:r>
            <a:r>
              <a:rPr lang="en-US" altLang="ko-KR" dirty="0"/>
              <a:t> </a:t>
            </a:r>
            <a:r>
              <a:rPr lang="en-US" altLang="ko-KR" dirty="0" err="1"/>
              <a:t>dei</a:t>
            </a:r>
            <a:r>
              <a:rPr lang="en-US" altLang="ko-KR" dirty="0"/>
              <a:t> </a:t>
            </a:r>
            <a:r>
              <a:rPr lang="en-US" altLang="ko-KR" dirty="0" err="1"/>
              <a:t>progressi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Scenari</a:t>
            </a:r>
            <a:endParaRPr lang="ko-KR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7A22856-E6D9-14C1-9F45-C0652BF6B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3248000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B0419743-1306-AA15-9B33-626FA33B9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487" y="219007"/>
            <a:ext cx="3930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rPr>
              <a:t>1</a:t>
            </a:r>
            <a:endParaRPr kumimoji="1" lang="ko-KR" altLang="ko-KR" sz="3200" b="1" dirty="0">
              <a:solidFill>
                <a:srgbClr val="017499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76D4A7-7959-0619-A1E1-BB9EA286C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4" y="3080873"/>
            <a:ext cx="2989642" cy="334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128BB7-CB65-AE09-98A1-A3779AFFA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7" y="1152381"/>
            <a:ext cx="2817565" cy="334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4A181B9-6A4F-5DBA-0EF8-E02C519CF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790" y="3080872"/>
            <a:ext cx="3658446" cy="334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B007E-8269-3F86-955E-5B2F623AF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2C11EE6C-5136-B5FB-AF4D-9116FAFB0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2" y="1145304"/>
            <a:ext cx="5976450" cy="2198396"/>
          </a:xfrm>
        </p:spPr>
        <p:txBody>
          <a:bodyPr>
            <a:normAutofit/>
          </a:bodyPr>
          <a:lstStyle/>
          <a:p>
            <a:r>
              <a:rPr lang="en-US" altLang="ko-KR" dirty="0"/>
              <a:t>Di </a:t>
            </a:r>
            <a:r>
              <a:rPr lang="en-US" altLang="ko-KR" dirty="0" err="1"/>
              <a:t>seguito</a:t>
            </a:r>
            <a:r>
              <a:rPr lang="en-US" altLang="ko-KR" dirty="0"/>
              <a:t>, </a:t>
            </a:r>
            <a:r>
              <a:rPr lang="en-US" altLang="ko-KR" dirty="0" err="1"/>
              <a:t>abbiamo</a:t>
            </a:r>
            <a:r>
              <a:rPr lang="en-US" altLang="ko-KR" dirty="0"/>
              <a:t> </a:t>
            </a:r>
            <a:r>
              <a:rPr lang="en-US" altLang="ko-KR" dirty="0" err="1"/>
              <a:t>sviluppato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err="1"/>
              <a:t>diagrammi</a:t>
            </a:r>
            <a:r>
              <a:rPr lang="en-US" altLang="ko-KR" dirty="0"/>
              <a:t> </a:t>
            </a:r>
            <a:r>
              <a:rPr lang="en-US" altLang="ko-KR" dirty="0" err="1"/>
              <a:t>degli</a:t>
            </a:r>
            <a:r>
              <a:rPr lang="en-US" altLang="ko-KR" dirty="0"/>
              <a:t> use, per le </a:t>
            </a:r>
            <a:r>
              <a:rPr lang="en-US" altLang="ko-KR" dirty="0" err="1"/>
              <a:t>gestioni</a:t>
            </a:r>
            <a:r>
              <a:rPr lang="en-US" altLang="ko-KR" dirty="0"/>
              <a:t> da </a:t>
            </a:r>
            <a:r>
              <a:rPr lang="en-US" altLang="ko-KR" dirty="0" err="1"/>
              <a:t>noi</a:t>
            </a:r>
            <a:r>
              <a:rPr lang="en-US" altLang="ko-KR" dirty="0"/>
              <a:t> prese in </a:t>
            </a:r>
            <a:r>
              <a:rPr lang="en-US" altLang="ko-KR" dirty="0" err="1"/>
              <a:t>considerazione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Gestione</a:t>
            </a:r>
            <a:r>
              <a:rPr lang="en-US" altLang="ko-KR" dirty="0"/>
              <a:t> </a:t>
            </a:r>
            <a:r>
              <a:rPr lang="en-US" altLang="ko-KR" dirty="0" err="1"/>
              <a:t>Progressi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Gestione</a:t>
            </a:r>
            <a:r>
              <a:rPr lang="en-US" altLang="ko-KR" dirty="0"/>
              <a:t> </a:t>
            </a:r>
            <a:r>
              <a:rPr lang="en-US" altLang="ko-KR" dirty="0" err="1"/>
              <a:t>Dieta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Gestione</a:t>
            </a:r>
            <a:r>
              <a:rPr lang="en-US" altLang="ko-KR" dirty="0"/>
              <a:t> </a:t>
            </a:r>
            <a:r>
              <a:rPr lang="en-US" altLang="ko-KR" dirty="0" err="1"/>
              <a:t>Utente</a:t>
            </a:r>
            <a:r>
              <a:rPr lang="en-US" altLang="ko-KR" dirty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B32DAB-C535-B673-950D-8FC1AADE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Diagramma</a:t>
            </a:r>
            <a:r>
              <a:rPr lang="en-US" altLang="ko-KR" dirty="0"/>
              <a:t> </a:t>
            </a:r>
            <a:r>
              <a:rPr lang="en-US" altLang="ko-KR" dirty="0" err="1"/>
              <a:t>degli</a:t>
            </a:r>
            <a:r>
              <a:rPr lang="en-US" altLang="ko-KR" dirty="0"/>
              <a:t> Use</a:t>
            </a:r>
            <a:endParaRPr lang="ko-KR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8B0DBEF-D1AF-77D0-AF9B-D5445CDCF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0040" y="6474203"/>
            <a:ext cx="3128763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4118E7DF-A0B4-62B2-AAE9-A80AF8322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487" y="219007"/>
            <a:ext cx="3930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rPr>
              <a:t>2</a:t>
            </a:r>
            <a:endParaRPr kumimoji="1" lang="ko-KR" altLang="ko-KR" sz="3200" b="1" dirty="0">
              <a:solidFill>
                <a:srgbClr val="017499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39B0B73-1241-E14B-277A-83946B67F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3" y="3085664"/>
            <a:ext cx="2779142" cy="334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1AF58992-BB17-3161-7D37-0EEBBEF9B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565" y="3366770"/>
            <a:ext cx="3128764" cy="28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806B827D-23C2-1C92-97EF-5C9A22D09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412776"/>
            <a:ext cx="3183458" cy="501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64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BB514-ED52-DA17-4B04-ED5229FF9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707B8D9F-014F-D5E8-5D6A-F13275BF2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2" y="1145304"/>
            <a:ext cx="4226986" cy="5020000"/>
          </a:xfrm>
        </p:spPr>
        <p:txBody>
          <a:bodyPr>
            <a:normAutofit/>
          </a:bodyPr>
          <a:lstStyle/>
          <a:p>
            <a:r>
              <a:rPr lang="en-US" altLang="ko-KR" dirty="0"/>
              <a:t>Di </a:t>
            </a:r>
            <a:r>
              <a:rPr lang="en-US" altLang="ko-KR" dirty="0" err="1"/>
              <a:t>fianco</a:t>
            </a:r>
            <a:r>
              <a:rPr lang="en-US" altLang="ko-KR" dirty="0"/>
              <a:t> </a:t>
            </a:r>
            <a:r>
              <a:rPr lang="en-US" altLang="ko-KR" dirty="0" err="1"/>
              <a:t>è</a:t>
            </a:r>
            <a:r>
              <a:rPr lang="en-US" altLang="ko-KR" dirty="0"/>
              <a:t> </a:t>
            </a:r>
            <a:r>
              <a:rPr lang="en-US" altLang="ko-KR" dirty="0" err="1"/>
              <a:t>riportato</a:t>
            </a:r>
            <a:r>
              <a:rPr lang="en-US" altLang="ko-KR" dirty="0"/>
              <a:t> il primo Use Case </a:t>
            </a:r>
            <a:r>
              <a:rPr lang="en-US" altLang="ko-KR" dirty="0" err="1"/>
              <a:t>sviluppato</a:t>
            </a:r>
            <a:r>
              <a:rPr lang="en-US" altLang="ko-KR" dirty="0"/>
              <a:t>, </a:t>
            </a:r>
            <a:r>
              <a:rPr lang="en-US" altLang="ko-KR" dirty="0" err="1"/>
              <a:t>riguardante</a:t>
            </a:r>
            <a:r>
              <a:rPr lang="en-US" altLang="ko-KR" dirty="0"/>
              <a:t> la </a:t>
            </a:r>
            <a:r>
              <a:rPr lang="en-US" altLang="ko-KR" dirty="0" err="1"/>
              <a:t>gestione</a:t>
            </a:r>
            <a:r>
              <a:rPr lang="en-US" altLang="ko-KR" dirty="0"/>
              <a:t> </a:t>
            </a:r>
            <a:r>
              <a:rPr lang="en-US" altLang="ko-KR" dirty="0" err="1"/>
              <a:t>Progressi</a:t>
            </a:r>
            <a:r>
              <a:rPr lang="en-US" altLang="ko-KR" dirty="0"/>
              <a:t>. In </a:t>
            </a:r>
            <a:r>
              <a:rPr lang="en-US" altLang="ko-KR" dirty="0" err="1"/>
              <a:t>particolare</a:t>
            </a:r>
            <a:r>
              <a:rPr lang="en-US" altLang="ko-KR" dirty="0"/>
              <a:t> </a:t>
            </a:r>
            <a:r>
              <a:rPr lang="en-US" altLang="ko-KR" dirty="0" err="1"/>
              <a:t>tratta</a:t>
            </a:r>
            <a:r>
              <a:rPr lang="en-US" altLang="ko-KR" dirty="0"/>
              <a:t> il </a:t>
            </a:r>
            <a:r>
              <a:rPr lang="en-US" altLang="ko-KR" dirty="0" err="1"/>
              <a:t>caso</a:t>
            </a:r>
            <a:r>
              <a:rPr lang="en-US" altLang="ko-KR" dirty="0"/>
              <a:t> del </a:t>
            </a:r>
            <a:r>
              <a:rPr lang="en-US" altLang="ko-KR" dirty="0" err="1"/>
              <a:t>caricamento</a:t>
            </a:r>
            <a:r>
              <a:rPr lang="en-US" altLang="ko-KR" dirty="0"/>
              <a:t> </a:t>
            </a:r>
            <a:r>
              <a:rPr lang="en-US" altLang="ko-KR" dirty="0" err="1"/>
              <a:t>dei</a:t>
            </a:r>
            <a:r>
              <a:rPr lang="en-US" altLang="ko-KR" dirty="0"/>
              <a:t> </a:t>
            </a:r>
            <a:r>
              <a:rPr lang="en-US" altLang="ko-KR" dirty="0" err="1"/>
              <a:t>progressi</a:t>
            </a:r>
            <a:r>
              <a:rPr lang="en-US" altLang="ko-KR" dirty="0"/>
              <a:t>, da </a:t>
            </a:r>
            <a:r>
              <a:rPr lang="en-US" altLang="ko-KR" dirty="0" err="1"/>
              <a:t>parte</a:t>
            </a:r>
            <a:r>
              <a:rPr lang="en-US" altLang="ko-KR" dirty="0"/>
              <a:t> </a:t>
            </a:r>
            <a:r>
              <a:rPr lang="en-US" altLang="ko-KR" dirty="0" err="1"/>
              <a:t>dell’utente</a:t>
            </a:r>
            <a:r>
              <a:rPr lang="en-US" altLang="ko-KR" dirty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FD6EC1-2F59-0515-CFA8-3DA387EF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 Case</a:t>
            </a:r>
            <a:endParaRPr lang="ko-KR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7AA9184-0C6A-40CE-C11B-C3079CA93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0040" y="6474203"/>
            <a:ext cx="3128763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C97CD4D9-5CAF-134B-EDF3-26F15F7F3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17878"/>
            <a:ext cx="7920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rPr>
              <a:t>3.1</a:t>
            </a:r>
            <a:endParaRPr kumimoji="1" lang="ko-KR" altLang="ko-KR" sz="3200" b="1" dirty="0">
              <a:solidFill>
                <a:srgbClr val="017499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6D611A9-47B9-DC06-DA0D-A80E9FAEA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9868"/>
            <a:ext cx="4292189" cy="628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63FA139-E7DE-F1D9-A033-CFD44ED84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98280"/>
            <a:ext cx="3051417" cy="366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53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A2B95-F922-0705-3414-B4DA3FAA4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A54924B2-C372-002D-A304-B7705FEA4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2" y="1145304"/>
            <a:ext cx="4226986" cy="5020000"/>
          </a:xfrm>
        </p:spPr>
        <p:txBody>
          <a:bodyPr>
            <a:normAutofit/>
          </a:bodyPr>
          <a:lstStyle/>
          <a:p>
            <a:r>
              <a:rPr lang="en-US" altLang="ko-KR" dirty="0"/>
              <a:t>Di </a:t>
            </a:r>
            <a:r>
              <a:rPr lang="en-US" altLang="ko-KR" dirty="0" err="1"/>
              <a:t>fianco</a:t>
            </a:r>
            <a:r>
              <a:rPr lang="en-US" altLang="ko-KR" dirty="0"/>
              <a:t> </a:t>
            </a:r>
            <a:r>
              <a:rPr lang="en-US" altLang="ko-KR" dirty="0" err="1"/>
              <a:t>è</a:t>
            </a:r>
            <a:r>
              <a:rPr lang="en-US" altLang="ko-KR" dirty="0"/>
              <a:t> </a:t>
            </a:r>
            <a:r>
              <a:rPr lang="en-US" altLang="ko-KR" dirty="0" err="1"/>
              <a:t>riportato</a:t>
            </a:r>
            <a:r>
              <a:rPr lang="en-US" altLang="ko-KR" dirty="0"/>
              <a:t> il secondo Use Case </a:t>
            </a:r>
            <a:r>
              <a:rPr lang="en-US" altLang="ko-KR" dirty="0" err="1"/>
              <a:t>sviluppato</a:t>
            </a:r>
            <a:r>
              <a:rPr lang="en-US" altLang="ko-KR" dirty="0"/>
              <a:t>, </a:t>
            </a:r>
            <a:r>
              <a:rPr lang="en-US" altLang="ko-KR" dirty="0" err="1"/>
              <a:t>riguardante</a:t>
            </a:r>
            <a:r>
              <a:rPr lang="en-US" altLang="ko-KR" dirty="0"/>
              <a:t> la </a:t>
            </a:r>
            <a:r>
              <a:rPr lang="en-US" altLang="ko-KR" dirty="0" err="1"/>
              <a:t>gestione</a:t>
            </a:r>
            <a:r>
              <a:rPr lang="en-US" altLang="ko-KR" dirty="0"/>
              <a:t> </a:t>
            </a:r>
            <a:r>
              <a:rPr lang="en-US" altLang="ko-KR" dirty="0" err="1"/>
              <a:t>Utente</a:t>
            </a:r>
            <a:r>
              <a:rPr lang="en-US" altLang="ko-KR" dirty="0"/>
              <a:t>. In </a:t>
            </a:r>
            <a:r>
              <a:rPr lang="en-US" altLang="ko-KR" dirty="0" err="1"/>
              <a:t>particolare</a:t>
            </a:r>
            <a:r>
              <a:rPr lang="en-US" altLang="ko-KR" dirty="0"/>
              <a:t> </a:t>
            </a:r>
            <a:r>
              <a:rPr lang="en-US" altLang="ko-KR" dirty="0" err="1"/>
              <a:t>tratta</a:t>
            </a:r>
            <a:r>
              <a:rPr lang="en-US" altLang="ko-KR" dirty="0"/>
              <a:t> il </a:t>
            </a:r>
            <a:r>
              <a:rPr lang="en-US" altLang="ko-KR" dirty="0" err="1"/>
              <a:t>caso</a:t>
            </a:r>
            <a:r>
              <a:rPr lang="en-US" altLang="ko-KR" dirty="0"/>
              <a:t> </a:t>
            </a:r>
            <a:r>
              <a:rPr lang="en-US" altLang="ko-KR" dirty="0" err="1"/>
              <a:t>della</a:t>
            </a:r>
            <a:r>
              <a:rPr lang="en-US" altLang="ko-KR" dirty="0"/>
              <a:t> </a:t>
            </a:r>
            <a:r>
              <a:rPr lang="en-US" altLang="ko-KR" dirty="0" err="1"/>
              <a:t>Registrazione</a:t>
            </a:r>
            <a:r>
              <a:rPr lang="en-US" altLang="ko-KR" dirty="0"/>
              <a:t> di un nuovo </a:t>
            </a:r>
            <a:r>
              <a:rPr lang="en-US" altLang="ko-KR" dirty="0" err="1"/>
              <a:t>cliente</a:t>
            </a:r>
            <a:r>
              <a:rPr lang="en-US" altLang="ko-KR" dirty="0"/>
              <a:t> </a:t>
            </a:r>
            <a:r>
              <a:rPr lang="en-US" altLang="ko-KR" dirty="0" err="1"/>
              <a:t>sulla</a:t>
            </a:r>
            <a:r>
              <a:rPr lang="en-US" altLang="ko-KR" dirty="0"/>
              <a:t> </a:t>
            </a:r>
            <a:r>
              <a:rPr lang="en-US" altLang="ko-KR" dirty="0" err="1"/>
              <a:t>piattaforma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2584EE-6B45-B83F-EDEE-5F8F099C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 Case</a:t>
            </a:r>
            <a:endParaRPr lang="ko-KR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6515435-4C23-E752-8BDB-6B1C0E5C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0040" y="6474203"/>
            <a:ext cx="3128763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F7A0D79-6638-D4F4-310C-7EB7ED0CD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17878"/>
            <a:ext cx="7920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rPr>
              <a:t>3.2</a:t>
            </a:r>
            <a:endParaRPr kumimoji="1" lang="ko-KR" altLang="ko-KR" sz="3200" b="1" dirty="0">
              <a:solidFill>
                <a:srgbClr val="017499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84CD184-E4B1-EFCA-1A5C-606A89426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7174"/>
            <a:ext cx="4170868" cy="639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34C00C59-5FF0-EEC0-E68F-BD5197BD9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01581"/>
            <a:ext cx="3648153" cy="400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842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63713-0852-08CB-497D-527C8C656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03044D02-1825-1FDD-FBE0-945C59DC1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2" y="1145304"/>
            <a:ext cx="4226986" cy="5020000"/>
          </a:xfrm>
        </p:spPr>
        <p:txBody>
          <a:bodyPr>
            <a:normAutofit/>
          </a:bodyPr>
          <a:lstStyle/>
          <a:p>
            <a:r>
              <a:rPr lang="en-US" altLang="ko-KR" dirty="0"/>
              <a:t>Di </a:t>
            </a:r>
            <a:r>
              <a:rPr lang="en-US" altLang="ko-KR" dirty="0" err="1"/>
              <a:t>fianco</a:t>
            </a:r>
            <a:r>
              <a:rPr lang="en-US" altLang="ko-KR" dirty="0"/>
              <a:t> </a:t>
            </a:r>
            <a:r>
              <a:rPr lang="en-US" altLang="ko-KR" dirty="0" err="1"/>
              <a:t>è</a:t>
            </a:r>
            <a:r>
              <a:rPr lang="en-US" altLang="ko-KR" dirty="0"/>
              <a:t> </a:t>
            </a:r>
            <a:r>
              <a:rPr lang="en-US" altLang="ko-KR" dirty="0" err="1"/>
              <a:t>riportato</a:t>
            </a:r>
            <a:r>
              <a:rPr lang="en-US" altLang="ko-KR" dirty="0"/>
              <a:t> il </a:t>
            </a:r>
            <a:r>
              <a:rPr lang="en-US" altLang="ko-KR" dirty="0" err="1"/>
              <a:t>terzo</a:t>
            </a:r>
            <a:r>
              <a:rPr lang="en-US" altLang="ko-KR" dirty="0"/>
              <a:t> Use Case </a:t>
            </a:r>
            <a:r>
              <a:rPr lang="en-US" altLang="ko-KR" dirty="0" err="1"/>
              <a:t>sviluppato</a:t>
            </a:r>
            <a:r>
              <a:rPr lang="en-US" altLang="ko-KR" dirty="0"/>
              <a:t>, </a:t>
            </a:r>
            <a:r>
              <a:rPr lang="en-US" altLang="ko-KR" dirty="0" err="1"/>
              <a:t>riguardante</a:t>
            </a:r>
            <a:r>
              <a:rPr lang="en-US" altLang="ko-KR" dirty="0"/>
              <a:t> la </a:t>
            </a:r>
            <a:r>
              <a:rPr lang="en-US" altLang="ko-KR" dirty="0" err="1"/>
              <a:t>gestione</a:t>
            </a:r>
            <a:r>
              <a:rPr lang="en-US" altLang="ko-KR" dirty="0"/>
              <a:t> </a:t>
            </a:r>
            <a:r>
              <a:rPr lang="en-US" altLang="ko-KR" dirty="0" err="1"/>
              <a:t>Dieta</a:t>
            </a:r>
            <a:r>
              <a:rPr lang="en-US" altLang="ko-KR" dirty="0"/>
              <a:t>. In </a:t>
            </a:r>
            <a:r>
              <a:rPr lang="en-US" altLang="ko-KR" dirty="0" err="1"/>
              <a:t>particolare</a:t>
            </a:r>
            <a:r>
              <a:rPr lang="en-US" altLang="ko-KR" dirty="0"/>
              <a:t> </a:t>
            </a:r>
            <a:r>
              <a:rPr lang="en-US" altLang="ko-KR" dirty="0" err="1"/>
              <a:t>tratta</a:t>
            </a:r>
            <a:r>
              <a:rPr lang="en-US" altLang="ko-KR" dirty="0"/>
              <a:t> il </a:t>
            </a:r>
            <a:r>
              <a:rPr lang="en-US" altLang="ko-KR" dirty="0" err="1"/>
              <a:t>caso</a:t>
            </a:r>
            <a:r>
              <a:rPr lang="en-US" altLang="ko-KR" dirty="0"/>
              <a:t> </a:t>
            </a:r>
            <a:r>
              <a:rPr lang="en-US" altLang="ko-KR" dirty="0" err="1"/>
              <a:t>della</a:t>
            </a:r>
            <a:r>
              <a:rPr lang="en-US" altLang="ko-KR" dirty="0"/>
              <a:t> </a:t>
            </a:r>
            <a:r>
              <a:rPr lang="en-US" altLang="ko-KR" dirty="0" err="1"/>
              <a:t>creazione</a:t>
            </a:r>
            <a:r>
              <a:rPr lang="en-US" altLang="ko-KR" dirty="0"/>
              <a:t> </a:t>
            </a:r>
            <a:r>
              <a:rPr lang="en-US" altLang="ko-KR" dirty="0" err="1"/>
              <a:t>della</a:t>
            </a:r>
            <a:r>
              <a:rPr lang="en-US" altLang="ko-KR" dirty="0"/>
              <a:t> </a:t>
            </a:r>
            <a:r>
              <a:rPr lang="en-US" altLang="ko-KR" dirty="0" err="1"/>
              <a:t>dieta</a:t>
            </a:r>
            <a:r>
              <a:rPr lang="en-US" altLang="ko-KR" dirty="0"/>
              <a:t>, da </a:t>
            </a:r>
            <a:r>
              <a:rPr lang="en-US" altLang="ko-KR" dirty="0" err="1"/>
              <a:t>parte</a:t>
            </a:r>
            <a:r>
              <a:rPr lang="en-US" altLang="ko-KR" dirty="0"/>
              <a:t> del </a:t>
            </a:r>
            <a:r>
              <a:rPr lang="en-US" altLang="ko-KR" dirty="0" err="1"/>
              <a:t>nutrizionista</a:t>
            </a:r>
            <a:r>
              <a:rPr lang="en-US" altLang="ko-KR" dirty="0"/>
              <a:t> verso il proprio </a:t>
            </a:r>
            <a:r>
              <a:rPr lang="en-US" altLang="ko-KR" dirty="0" err="1"/>
              <a:t>cliente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246F0E-C843-6BA7-AEFB-604A066E1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 Case</a:t>
            </a:r>
            <a:endParaRPr lang="ko-KR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8320B40-1315-3F6A-0D3E-3D3B54FC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0040" y="6474203"/>
            <a:ext cx="3128763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3D647986-39E9-E641-2F68-9A49BFA97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17878"/>
            <a:ext cx="7920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rPr>
              <a:t>3.3</a:t>
            </a:r>
            <a:endParaRPr kumimoji="1" lang="ko-KR" altLang="ko-KR" sz="3200" b="1" dirty="0">
              <a:solidFill>
                <a:srgbClr val="017499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D88E7B5-1FF8-8B00-1FC9-D3C9358AE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147954"/>
            <a:ext cx="4329409" cy="639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4BF3161D-4A7C-B179-D3DD-6646E4C7C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80" y="2708920"/>
            <a:ext cx="392912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84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2F313-E4FC-302B-DB0F-015586591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D076EAF6-863E-BE7C-5EEC-144146585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2" y="1145304"/>
            <a:ext cx="4226986" cy="915544"/>
          </a:xfrm>
        </p:spPr>
        <p:txBody>
          <a:bodyPr>
            <a:normAutofit/>
          </a:bodyPr>
          <a:lstStyle/>
          <a:p>
            <a:r>
              <a:rPr lang="en-US" altLang="ko-KR" dirty="0"/>
              <a:t>Di </a:t>
            </a:r>
            <a:r>
              <a:rPr lang="en-US" altLang="ko-KR" dirty="0" err="1"/>
              <a:t>seguito</a:t>
            </a:r>
            <a:r>
              <a:rPr lang="en-US" altLang="ko-KR" dirty="0"/>
              <a:t>, </a:t>
            </a:r>
            <a:r>
              <a:rPr lang="en-US" altLang="ko-KR" dirty="0" err="1"/>
              <a:t>sono</a:t>
            </a:r>
            <a:r>
              <a:rPr lang="en-US" altLang="ko-KR" dirty="0"/>
              <a:t> </a:t>
            </a:r>
            <a:r>
              <a:rPr lang="en-US" altLang="ko-KR" dirty="0" err="1"/>
              <a:t>riportati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err="1"/>
              <a:t>requisiti</a:t>
            </a:r>
            <a:r>
              <a:rPr lang="en-US" altLang="ko-KR" dirty="0"/>
              <a:t> </a:t>
            </a:r>
            <a:r>
              <a:rPr lang="en-US" altLang="ko-KR" dirty="0" err="1"/>
              <a:t>funzionali</a:t>
            </a:r>
            <a:r>
              <a:rPr lang="en-US" altLang="ko-KR" dirty="0"/>
              <a:t>, in </a:t>
            </a:r>
            <a:r>
              <a:rPr lang="en-US" altLang="ko-KR" dirty="0" err="1"/>
              <a:t>relazione</a:t>
            </a:r>
            <a:r>
              <a:rPr lang="en-US" altLang="ko-KR" dirty="0"/>
              <a:t> </a:t>
            </a:r>
            <a:r>
              <a:rPr lang="en-US" altLang="ko-KR" dirty="0" err="1"/>
              <a:t>agli</a:t>
            </a:r>
            <a:r>
              <a:rPr lang="en-US" altLang="ko-KR" dirty="0"/>
              <a:t> use case </a:t>
            </a:r>
            <a:r>
              <a:rPr lang="en-US" altLang="ko-KR" dirty="0" err="1"/>
              <a:t>trattati</a:t>
            </a:r>
            <a:r>
              <a:rPr lang="en-US" altLang="ko-KR" dirty="0"/>
              <a:t>, e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en-US" altLang="ko-KR" dirty="0" err="1"/>
              <a:t>requisiti</a:t>
            </a:r>
            <a:r>
              <a:rPr lang="en-US" altLang="ko-KR" dirty="0"/>
              <a:t> NON </a:t>
            </a:r>
            <a:r>
              <a:rPr lang="en-US" altLang="ko-KR" dirty="0" err="1"/>
              <a:t>funzionali</a:t>
            </a:r>
            <a:r>
              <a:rPr lang="en-US" altLang="ko-KR" dirty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8B5FFA-3E32-41A4-F031-108C4FFD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Requisiti</a:t>
            </a:r>
            <a:r>
              <a:rPr lang="en-US" altLang="ko-KR" dirty="0"/>
              <a:t> </a:t>
            </a:r>
            <a:r>
              <a:rPr lang="en-US" altLang="ko-KR" dirty="0" err="1"/>
              <a:t>Funzionali</a:t>
            </a:r>
            <a:r>
              <a:rPr lang="en-US" altLang="ko-KR" dirty="0"/>
              <a:t>/Non </a:t>
            </a:r>
            <a:r>
              <a:rPr lang="en-US" altLang="ko-KR" dirty="0" err="1"/>
              <a:t>Funzionali</a:t>
            </a:r>
            <a:endParaRPr lang="ko-KR" alt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43F2DC5-4C09-18ED-C9EA-5C5A1B327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0040" y="6474203"/>
            <a:ext cx="3128763" cy="292079"/>
          </a:xfrm>
        </p:spPr>
        <p:txBody>
          <a:bodyPr/>
          <a:lstStyle/>
          <a:p>
            <a:r>
              <a:rPr lang="it-IT" altLang="ko-KR" dirty="0"/>
              <a:t>Carmine Citro - Andrea Filipuzzi - Davide Santillo</a:t>
            </a:r>
            <a:endParaRPr lang="ko-KR" altLang="en-US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57654530-76BE-B23C-F58C-92DDD7D08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17878"/>
            <a:ext cx="7920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17499"/>
                </a:solidFill>
                <a:latin typeface="+mj-lt"/>
                <a:ea typeface="맑은 고딕" pitchFamily="50" charset="-127"/>
                <a:cs typeface="굴림" pitchFamily="50" charset="-127"/>
              </a:rPr>
              <a:t>4</a:t>
            </a:r>
            <a:endParaRPr kumimoji="1" lang="ko-KR" altLang="ko-KR" sz="3200" b="1" dirty="0">
              <a:solidFill>
                <a:srgbClr val="017499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8" name="내용 개체 틀 36">
            <a:extLst>
              <a:ext uri="{FF2B5EF4-FFF2-40B4-BE49-F238E27FC236}">
                <a16:creationId xmlns:a16="http://schemas.microsoft.com/office/drawing/2014/main" id="{82C15EFF-96E7-4308-9E81-645ABAD4FF61}"/>
              </a:ext>
            </a:extLst>
          </p:cNvPr>
          <p:cNvSpPr txBox="1">
            <a:spLocks/>
          </p:cNvSpPr>
          <p:nvPr/>
        </p:nvSpPr>
        <p:spPr>
          <a:xfrm>
            <a:off x="15209" y="2060848"/>
            <a:ext cx="4226986" cy="342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Requisiti</a:t>
            </a:r>
            <a:r>
              <a:rPr lang="en-US" altLang="ko-KR" dirty="0"/>
              <a:t> </a:t>
            </a:r>
            <a:r>
              <a:rPr lang="en-US" altLang="ko-KR" dirty="0" err="1"/>
              <a:t>Funzionali</a:t>
            </a:r>
            <a:r>
              <a:rPr lang="en-US" altLang="ko-KR" dirty="0"/>
              <a:t>: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9E6BA04-3082-B5CB-8F66-BEDE82B79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" y="2522058"/>
            <a:ext cx="4190243" cy="56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16A153F3-798A-141B-A30C-4FECA5B36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" y="3314638"/>
            <a:ext cx="4201732" cy="55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73406D31-7511-5415-5C9B-0DE2D1FDE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3" y="4015090"/>
            <a:ext cx="4190242" cy="6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D9BAC6C4-5AD3-62D9-FBF9-C55C1CDC63E0}"/>
              </a:ext>
            </a:extLst>
          </p:cNvPr>
          <p:cNvSpPr txBox="1">
            <a:spLocks/>
          </p:cNvSpPr>
          <p:nvPr/>
        </p:nvSpPr>
        <p:spPr>
          <a:xfrm>
            <a:off x="4414421" y="1135189"/>
            <a:ext cx="4226986" cy="342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Requisiti</a:t>
            </a:r>
            <a:r>
              <a:rPr lang="en-US" altLang="ko-KR" dirty="0"/>
              <a:t> Non </a:t>
            </a:r>
            <a:r>
              <a:rPr lang="en-US" altLang="ko-KR" dirty="0" err="1"/>
              <a:t>Funzionali</a:t>
            </a:r>
            <a:r>
              <a:rPr lang="en-US" altLang="ko-KR" dirty="0"/>
              <a:t>:</a:t>
            </a:r>
          </a:p>
        </p:txBody>
      </p:sp>
      <p:pic>
        <p:nvPicPr>
          <p:cNvPr id="12296" name="Picture 8">
            <a:extLst>
              <a:ext uri="{FF2B5EF4-FFF2-40B4-BE49-F238E27FC236}">
                <a16:creationId xmlns:a16="http://schemas.microsoft.com/office/drawing/2014/main" id="{017E69D9-7935-CBC2-C297-6560012FA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421" y="1458748"/>
            <a:ext cx="4226987" cy="177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8B1B6673-7191-3520-FB2B-12FA4D23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912" y="3245871"/>
            <a:ext cx="4226979" cy="202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8">
            <a:extLst>
              <a:ext uri="{FF2B5EF4-FFF2-40B4-BE49-F238E27FC236}">
                <a16:creationId xmlns:a16="http://schemas.microsoft.com/office/drawing/2014/main" id="{10E44FAE-C9B6-4918-4696-C909F9AAD464}"/>
              </a:ext>
            </a:extLst>
          </p:cNvPr>
          <p:cNvCxnSpPr>
            <a:cxnSpLocks/>
          </p:cNvCxnSpPr>
          <p:nvPr/>
        </p:nvCxnSpPr>
        <p:spPr>
          <a:xfrm>
            <a:off x="4334553" y="1135189"/>
            <a:ext cx="0" cy="5339014"/>
          </a:xfrm>
          <a:prstGeom prst="line">
            <a:avLst/>
          </a:prstGeom>
          <a:ln w="38100">
            <a:solidFill>
              <a:srgbClr val="6EA3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00" name="Picture 12">
            <a:extLst>
              <a:ext uri="{FF2B5EF4-FFF2-40B4-BE49-F238E27FC236}">
                <a16:creationId xmlns:a16="http://schemas.microsoft.com/office/drawing/2014/main" id="{939E4A01-8BB7-9003-510A-02EF9C0B4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421" y="5265889"/>
            <a:ext cx="4239470" cy="82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834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13963</TotalTime>
  <Words>1240</Words>
  <Application>Microsoft Macintosh PowerPoint</Application>
  <PresentationFormat>Presentazione su schermo (4:3)</PresentationFormat>
  <Paragraphs>182</Paragraphs>
  <Slides>31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7" baseType="lpstr">
      <vt:lpstr>Calibri</vt:lpstr>
      <vt:lpstr>맑은 고딕</vt:lpstr>
      <vt:lpstr>굴림체</vt:lpstr>
      <vt:lpstr>Calibri Light</vt:lpstr>
      <vt:lpstr>Arial</vt:lpstr>
      <vt:lpstr>Office 테마</vt:lpstr>
      <vt:lpstr> PT-LINKER</vt:lpstr>
      <vt:lpstr>Presentazione standard di PowerPoint</vt:lpstr>
      <vt:lpstr>Presentazione standard di PowerPoint</vt:lpstr>
      <vt:lpstr>Scenari</vt:lpstr>
      <vt:lpstr>Diagramma degli Use</vt:lpstr>
      <vt:lpstr>Use Case</vt:lpstr>
      <vt:lpstr>Use Case</vt:lpstr>
      <vt:lpstr>Use Case</vt:lpstr>
      <vt:lpstr>Requisiti Funzionali/Non Funzionali</vt:lpstr>
      <vt:lpstr>Sequence Diagram</vt:lpstr>
      <vt:lpstr>Class Diagram</vt:lpstr>
      <vt:lpstr>Activity Diagram</vt:lpstr>
      <vt:lpstr>StateChart Diagram</vt:lpstr>
      <vt:lpstr>Presentazione standard di PowerPoint</vt:lpstr>
      <vt:lpstr>Specifica Desing Goals</vt:lpstr>
      <vt:lpstr>Trade-Off</vt:lpstr>
      <vt:lpstr>Architettura di Sistema</vt:lpstr>
      <vt:lpstr>Architettura di Sistema - Sottosistemi</vt:lpstr>
      <vt:lpstr>Presentazione standard di PowerPoint</vt:lpstr>
      <vt:lpstr>Design Pattern - Facade</vt:lpstr>
      <vt:lpstr>Design Pattern - Observer</vt:lpstr>
      <vt:lpstr>Presentazione standard di PowerPoint</vt:lpstr>
      <vt:lpstr>Test Plan</vt:lpstr>
      <vt:lpstr>Test Case Specification</vt:lpstr>
      <vt:lpstr>Test Incident Report</vt:lpstr>
      <vt:lpstr>Risorse Impiegate</vt:lpstr>
      <vt:lpstr>RISULTATO</vt:lpstr>
      <vt:lpstr>RISULTATO - Registrazione</vt:lpstr>
      <vt:lpstr>RISULTATO – Creazione/Modifica Dieta</vt:lpstr>
      <vt:lpstr>RISULTATO – Caricamento Progressi </vt:lpstr>
      <vt:lpstr>Grazie  Per L’attenzione</vt:lpstr>
    </vt:vector>
  </TitlesOfParts>
  <Manager>Slide Members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ANDREA FILIPUZZI</cp:lastModifiedBy>
  <cp:revision>2</cp:revision>
  <dcterms:created xsi:type="dcterms:W3CDTF">2010-02-01T08:03:16Z</dcterms:created>
  <dcterms:modified xsi:type="dcterms:W3CDTF">2025-02-07T11:02:49Z</dcterms:modified>
  <cp:category>www.slidemembers.com</cp:category>
  <cp:version>YESFORM Co.,Ltd.</cp:version>
</cp:coreProperties>
</file>